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CF25458-BE6D-4A0F-8576-147DE1D23FB0}" type="datetimeFigureOut">
              <a:rPr lang="ru-RU" smtClean="0"/>
              <a:t>21.10.2020</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CA6084B-554B-41E6-ACD1-AAB3F46E02AB}" type="slidenum">
              <a:rPr lang="ru-RU" smtClean="0"/>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5788192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CF25458-BE6D-4A0F-8576-147DE1D23FB0}" type="datetimeFigureOut">
              <a:rPr lang="ru-RU" smtClean="0"/>
              <a:t>21.10.2020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CA6084B-554B-41E6-ACD1-AAB3F46E02AB}" type="slidenum">
              <a:rPr lang="ru-RU" smtClean="0"/>
              <a:t>‹#›</a:t>
            </a:fld>
            <a:endParaRPr lang="ru-RU"/>
          </a:p>
        </p:txBody>
      </p:sp>
    </p:spTree>
    <p:extLst>
      <p:ext uri="{BB962C8B-B14F-4D97-AF65-F5344CB8AC3E}">
        <p14:creationId xmlns:p14="http://schemas.microsoft.com/office/powerpoint/2010/main" val="2123116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CF25458-BE6D-4A0F-8576-147DE1D23FB0}" type="datetimeFigureOut">
              <a:rPr lang="ru-RU" smtClean="0"/>
              <a:t>21.10.2020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CA6084B-554B-41E6-ACD1-AAB3F46E02AB}" type="slidenum">
              <a:rPr lang="ru-RU" smtClean="0"/>
              <a:t>‹#›</a:t>
            </a:fld>
            <a:endParaRPr lang="ru-RU"/>
          </a:p>
        </p:txBody>
      </p:sp>
    </p:spTree>
    <p:extLst>
      <p:ext uri="{BB962C8B-B14F-4D97-AF65-F5344CB8AC3E}">
        <p14:creationId xmlns:p14="http://schemas.microsoft.com/office/powerpoint/2010/main" val="2843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CF25458-BE6D-4A0F-8576-147DE1D23FB0}" type="datetimeFigureOut">
              <a:rPr lang="ru-RU" smtClean="0"/>
              <a:t>21.10.2020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CA6084B-554B-41E6-ACD1-AAB3F46E02AB}" type="slidenum">
              <a:rPr lang="ru-RU" smtClean="0"/>
              <a:t>‹#›</a:t>
            </a:fld>
            <a:endParaRPr lang="ru-RU"/>
          </a:p>
        </p:txBody>
      </p:sp>
    </p:spTree>
    <p:extLst>
      <p:ext uri="{BB962C8B-B14F-4D97-AF65-F5344CB8AC3E}">
        <p14:creationId xmlns:p14="http://schemas.microsoft.com/office/powerpoint/2010/main" val="1127510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CF25458-BE6D-4A0F-8576-147DE1D23FB0}" type="datetimeFigureOut">
              <a:rPr lang="ru-RU" smtClean="0"/>
              <a:t>21.10.2020</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CA6084B-554B-41E6-ACD1-AAB3F46E02AB}"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15765231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CF25458-BE6D-4A0F-8576-147DE1D23FB0}" type="datetimeFigureOut">
              <a:rPr lang="ru-RU" smtClean="0"/>
              <a:t>21.10.2020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CA6084B-554B-41E6-ACD1-AAB3F46E02AB}" type="slidenum">
              <a:rPr lang="ru-RU" smtClean="0"/>
              <a:t>‹#›</a:t>
            </a:fld>
            <a:endParaRPr lang="ru-RU"/>
          </a:p>
        </p:txBody>
      </p:sp>
    </p:spTree>
    <p:extLst>
      <p:ext uri="{BB962C8B-B14F-4D97-AF65-F5344CB8AC3E}">
        <p14:creationId xmlns:p14="http://schemas.microsoft.com/office/powerpoint/2010/main" val="3736344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CF25458-BE6D-4A0F-8576-147DE1D23FB0}" type="datetimeFigureOut">
              <a:rPr lang="ru-RU" smtClean="0"/>
              <a:t>21.10.2020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CA6084B-554B-41E6-ACD1-AAB3F46E02AB}" type="slidenum">
              <a:rPr lang="ru-RU" smtClean="0"/>
              <a:t>‹#›</a:t>
            </a:fld>
            <a:endParaRPr lang="ru-RU"/>
          </a:p>
        </p:txBody>
      </p:sp>
    </p:spTree>
    <p:extLst>
      <p:ext uri="{BB962C8B-B14F-4D97-AF65-F5344CB8AC3E}">
        <p14:creationId xmlns:p14="http://schemas.microsoft.com/office/powerpoint/2010/main" val="1882399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CF25458-BE6D-4A0F-8576-147DE1D23FB0}" type="datetimeFigureOut">
              <a:rPr lang="ru-RU" smtClean="0"/>
              <a:t>21.10.2020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CA6084B-554B-41E6-ACD1-AAB3F46E02AB}" type="slidenum">
              <a:rPr lang="ru-RU" smtClean="0"/>
              <a:t>‹#›</a:t>
            </a:fld>
            <a:endParaRPr lang="ru-RU"/>
          </a:p>
        </p:txBody>
      </p:sp>
    </p:spTree>
    <p:extLst>
      <p:ext uri="{BB962C8B-B14F-4D97-AF65-F5344CB8AC3E}">
        <p14:creationId xmlns:p14="http://schemas.microsoft.com/office/powerpoint/2010/main" val="4280223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F25458-BE6D-4A0F-8576-147DE1D23FB0}" type="datetimeFigureOut">
              <a:rPr lang="ru-RU" smtClean="0"/>
              <a:t>21.10.2020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CA6084B-554B-41E6-ACD1-AAB3F46E02AB}" type="slidenum">
              <a:rPr lang="ru-RU" smtClean="0"/>
              <a:t>‹#›</a:t>
            </a:fld>
            <a:endParaRPr lang="ru-RU"/>
          </a:p>
        </p:txBody>
      </p:sp>
    </p:spTree>
    <p:extLst>
      <p:ext uri="{BB962C8B-B14F-4D97-AF65-F5344CB8AC3E}">
        <p14:creationId xmlns:p14="http://schemas.microsoft.com/office/powerpoint/2010/main" val="2527176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CF25458-BE6D-4A0F-8576-147DE1D23FB0}" type="datetimeFigureOut">
              <a:rPr lang="ru-RU" smtClean="0"/>
              <a:t>21.10.2020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CA6084B-554B-41E6-ACD1-AAB3F46E02AB}"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84435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CF25458-BE6D-4A0F-8576-147DE1D23FB0}" type="datetimeFigureOut">
              <a:rPr lang="ru-RU" smtClean="0"/>
              <a:t>21.10.2020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CA6084B-554B-41E6-ACD1-AAB3F46E02AB}"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8082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CF25458-BE6D-4A0F-8576-147DE1D23FB0}" type="datetimeFigureOut">
              <a:rPr lang="ru-RU" smtClean="0"/>
              <a:t>21.10.2020</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CA6084B-554B-41E6-ACD1-AAB3F46E02AB}"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1755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FAC89986-A822-4A44-9D8B-BBB76C4D00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44AEFC1C-B37C-4E45-B38A-C81CAE248CF2}"/>
              </a:ext>
            </a:extLst>
          </p:cNvPr>
          <p:cNvSpPr>
            <a:spLocks noGrp="1"/>
          </p:cNvSpPr>
          <p:nvPr>
            <p:ph type="ctrTitle"/>
          </p:nvPr>
        </p:nvSpPr>
        <p:spPr>
          <a:xfrm>
            <a:off x="1563047" y="462131"/>
            <a:ext cx="8361229" cy="971524"/>
          </a:xfrm>
        </p:spPr>
        <p:txBody>
          <a:bodyPr/>
          <a:lstStyle/>
          <a:p>
            <a:r>
              <a:rPr lang="en-US" dirty="0">
                <a:solidFill>
                  <a:srgbClr val="FFC000"/>
                </a:solidFill>
              </a:rPr>
              <a:t>The lecture 8</a:t>
            </a:r>
            <a:endParaRPr lang="ru-RU" dirty="0">
              <a:solidFill>
                <a:srgbClr val="FFC000"/>
              </a:solidFill>
            </a:endParaRPr>
          </a:p>
        </p:txBody>
      </p:sp>
      <p:sp>
        <p:nvSpPr>
          <p:cNvPr id="3" name="Подзаголовок 2">
            <a:extLst>
              <a:ext uri="{FF2B5EF4-FFF2-40B4-BE49-F238E27FC236}">
                <a16:creationId xmlns:a16="http://schemas.microsoft.com/office/drawing/2014/main" id="{6938EEEC-6906-4E0A-95DD-F2802E2BAE1D}"/>
              </a:ext>
            </a:extLst>
          </p:cNvPr>
          <p:cNvSpPr>
            <a:spLocks noGrp="1"/>
          </p:cNvSpPr>
          <p:nvPr>
            <p:ph type="subTitle" idx="1"/>
          </p:nvPr>
        </p:nvSpPr>
        <p:spPr>
          <a:xfrm>
            <a:off x="2218511" y="5491465"/>
            <a:ext cx="6831673" cy="573776"/>
          </a:xfrm>
        </p:spPr>
        <p:txBody>
          <a:bodyPr>
            <a:normAutofit/>
          </a:bodyPr>
          <a:lstStyle/>
          <a:p>
            <a:r>
              <a:rPr lang="en-US" sz="2400" dirty="0">
                <a:solidFill>
                  <a:srgbClr val="FFFF00"/>
                </a:solidFill>
              </a:rPr>
              <a:t>Stemming and lemmatization</a:t>
            </a:r>
            <a:endParaRPr lang="ru-RU" sz="2400" dirty="0">
              <a:solidFill>
                <a:srgbClr val="FFFF00"/>
              </a:solidFill>
            </a:endParaRPr>
          </a:p>
        </p:txBody>
      </p:sp>
    </p:spTree>
    <p:extLst>
      <p:ext uri="{BB962C8B-B14F-4D97-AF65-F5344CB8AC3E}">
        <p14:creationId xmlns:p14="http://schemas.microsoft.com/office/powerpoint/2010/main" val="2946398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C2CE55-EC53-4612-8786-DBDC39BC8B2F}"/>
              </a:ext>
            </a:extLst>
          </p:cNvPr>
          <p:cNvSpPr>
            <a:spLocks noGrp="1"/>
          </p:cNvSpPr>
          <p:nvPr>
            <p:ph type="title"/>
          </p:nvPr>
        </p:nvSpPr>
        <p:spPr>
          <a:xfrm>
            <a:off x="1371600" y="434131"/>
            <a:ext cx="9601200" cy="790662"/>
          </a:xfrm>
        </p:spPr>
        <p:txBody>
          <a:bodyPr/>
          <a:lstStyle/>
          <a:p>
            <a:pPr algn="ctr"/>
            <a:r>
              <a:rPr lang="en-US" dirty="0">
                <a:solidFill>
                  <a:srgbClr val="00B050"/>
                </a:solidFill>
              </a:rPr>
              <a:t>Lemmatization</a:t>
            </a:r>
            <a:endParaRPr lang="ru-RU" dirty="0"/>
          </a:p>
        </p:txBody>
      </p:sp>
      <p:sp>
        <p:nvSpPr>
          <p:cNvPr id="3" name="Объект 2">
            <a:extLst>
              <a:ext uri="{FF2B5EF4-FFF2-40B4-BE49-F238E27FC236}">
                <a16:creationId xmlns:a16="http://schemas.microsoft.com/office/drawing/2014/main" id="{B62AC1DA-D35D-41A4-9B3F-9118B6FCEEF6}"/>
              </a:ext>
            </a:extLst>
          </p:cNvPr>
          <p:cNvSpPr>
            <a:spLocks noGrp="1"/>
          </p:cNvSpPr>
          <p:nvPr>
            <p:ph idx="1"/>
          </p:nvPr>
        </p:nvSpPr>
        <p:spPr>
          <a:xfrm>
            <a:off x="1371600" y="1638300"/>
            <a:ext cx="9601200" cy="4233994"/>
          </a:xfrm>
        </p:spPr>
        <p:txBody>
          <a:bodyPr>
            <a:normAutofit/>
          </a:bodyPr>
          <a:lstStyle/>
          <a:p>
            <a:pPr algn="l"/>
            <a:r>
              <a:rPr lang="en-US" sz="1800" b="0" i="0" u="none" strike="noStrike" baseline="0" dirty="0">
                <a:solidFill>
                  <a:srgbClr val="000000"/>
                </a:solidFill>
                <a:latin typeface="DhyvhmTmdntbJtdmdyUtopiaStd-Regular"/>
              </a:rPr>
              <a:t>The </a:t>
            </a:r>
            <a:r>
              <a:rPr lang="en-US" sz="1800" b="0" i="0" u="none" strike="noStrike" baseline="0" dirty="0" err="1">
                <a:solidFill>
                  <a:srgbClr val="000000"/>
                </a:solidFill>
                <a:latin typeface="KwbwtqWrptyqChkxsrTheSansMonoConNormal"/>
              </a:rPr>
              <a:t>nltk</a:t>
            </a:r>
            <a:r>
              <a:rPr lang="en-US" sz="1800" b="0" i="0" u="none" strike="noStrike" baseline="0" dirty="0">
                <a:solidFill>
                  <a:srgbClr val="000000"/>
                </a:solidFill>
                <a:latin typeface="KwbwtqWrptyqChkxsrTheSansMonoConNormal"/>
              </a:rPr>
              <a:t> </a:t>
            </a:r>
            <a:r>
              <a:rPr lang="en-US" sz="1800" b="0" i="0" u="none" strike="noStrike" baseline="0" dirty="0">
                <a:solidFill>
                  <a:srgbClr val="000000"/>
                </a:solidFill>
                <a:latin typeface="DhyvhmTmdntbJtdmdyUtopiaStd-Regular"/>
              </a:rPr>
              <a:t>package has a robust lemmatization module that uses WordNet and the word’s syntax and semantics, like part of speech and context, to get the root word or lemma. </a:t>
            </a:r>
          </a:p>
          <a:p>
            <a:pPr algn="l"/>
            <a:r>
              <a:rPr lang="en-US" sz="1800" b="0" i="0" u="none" strike="noStrike" baseline="0" dirty="0">
                <a:solidFill>
                  <a:srgbClr val="000000"/>
                </a:solidFill>
                <a:latin typeface="DhyvhmTmdntbJtdmdyUtopiaStd-Regular"/>
              </a:rPr>
              <a:t>There were mainly three entities—nouns, verbs, and adjectives—that occur most frequently in natural language.</a:t>
            </a:r>
          </a:p>
          <a:p>
            <a:pPr algn="l"/>
            <a:r>
              <a:rPr lang="en-US" sz="1800" b="0" i="0" u="none" strike="noStrike" baseline="0" dirty="0">
                <a:latin typeface="KwbwtqWrptyqChkxsrTheSansMonoConNormal"/>
              </a:rPr>
              <a:t>In [514]: from </a:t>
            </a:r>
            <a:r>
              <a:rPr lang="en-US" sz="1800" b="0" i="0" u="none" strike="noStrike" baseline="0" dirty="0" err="1">
                <a:latin typeface="KwbwtqWrptyqChkxsrTheSansMonoConNormal"/>
              </a:rPr>
              <a:t>nltk.stem</a:t>
            </a:r>
            <a:r>
              <a:rPr lang="en-US" sz="1800" b="0" i="0" u="none" strike="noStrike" baseline="0" dirty="0">
                <a:latin typeface="KwbwtqWrptyqChkxsrTheSansMonoConNormal"/>
              </a:rPr>
              <a:t> import </a:t>
            </a:r>
            <a:r>
              <a:rPr lang="en-US" sz="1800" b="0" i="0" u="none" strike="noStrike" baseline="0" dirty="0" err="1">
                <a:latin typeface="KwbwtqWrptyqChkxsrTheSansMonoConNormal"/>
              </a:rPr>
              <a:t>WordNetLemmatizer</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 </a:t>
            </a:r>
            <a:r>
              <a:rPr lang="en-US" sz="1800" b="0" i="0" u="none" strike="noStrike" baseline="0" dirty="0" err="1">
                <a:latin typeface="KwbwtqWrptyqChkxsrTheSansMonoConNormal"/>
              </a:rPr>
              <a:t>wnl</a:t>
            </a:r>
            <a:r>
              <a:rPr lang="en-US" sz="1800" b="0" i="0" u="none" strike="noStrike" baseline="0" dirty="0">
                <a:latin typeface="KwbwtqWrptyqChkxsrTheSansMonoConNormal"/>
              </a:rPr>
              <a:t> = </a:t>
            </a:r>
            <a:r>
              <a:rPr lang="en-US" sz="1800" b="0" i="0" u="none" strike="noStrike" baseline="0" dirty="0" err="1">
                <a:latin typeface="KwbwtqWrptyqChkxsrTheSansMonoConNormal"/>
              </a:rPr>
              <a:t>WordNetLemmatizer</a:t>
            </a:r>
            <a:r>
              <a:rPr lang="en-US" sz="1800" b="0" i="0" u="none" strike="noStrike" baseline="0" dirty="0">
                <a:latin typeface="KwbwtqWrptyqChkxsrTheSansMonoConNormal"/>
              </a:rPr>
              <a:t>()</a:t>
            </a:r>
          </a:p>
          <a:p>
            <a:pPr algn="l"/>
            <a:r>
              <a:rPr lang="en-US" sz="1800" b="0" i="0" u="none" strike="noStrike" baseline="0" dirty="0">
                <a:latin typeface="KwbwtqWrptyqChkxsrTheSansMonoConNormal"/>
              </a:rPr>
              <a:t># lemmatize nouns</a:t>
            </a:r>
          </a:p>
          <a:p>
            <a:pPr algn="l"/>
            <a:r>
              <a:rPr lang="en-US" sz="1800" b="0" i="0" u="none" strike="noStrike" baseline="0" dirty="0">
                <a:latin typeface="KwbwtqWrptyqChkxsrTheSansMonoConNormal"/>
              </a:rPr>
              <a:t>In [515]: print </a:t>
            </a:r>
            <a:r>
              <a:rPr lang="en-US" sz="1800" b="0" i="0" u="none" strike="noStrike" baseline="0" dirty="0" err="1">
                <a:latin typeface="KwbwtqWrptyqChkxsrTheSansMonoConNormal"/>
              </a:rPr>
              <a:t>wnl.lemmatize</a:t>
            </a:r>
            <a:r>
              <a:rPr lang="en-US" sz="1800" b="0" i="0" u="none" strike="noStrike" baseline="0" dirty="0">
                <a:latin typeface="KwbwtqWrptyqChkxsrTheSansMonoConNormal"/>
              </a:rPr>
              <a:t>('cars', 'n')</a:t>
            </a:r>
          </a:p>
          <a:p>
            <a:pPr algn="l"/>
            <a:r>
              <a:rPr lang="en-US" sz="1800" b="0" i="0" u="none" strike="noStrike" baseline="0" dirty="0">
                <a:latin typeface="KwbwtqWrptyqChkxsrTheSansMonoConNormal"/>
              </a:rPr>
              <a:t>...: print </a:t>
            </a:r>
            <a:r>
              <a:rPr lang="en-US" sz="1800" b="0" i="0" u="none" strike="noStrike" baseline="0" dirty="0" err="1">
                <a:latin typeface="KwbwtqWrptyqChkxsrTheSansMonoConNormal"/>
              </a:rPr>
              <a:t>wnl.lemmatize</a:t>
            </a:r>
            <a:r>
              <a:rPr lang="en-US" sz="1800" b="0" i="0" u="none" strike="noStrike" baseline="0" dirty="0">
                <a:latin typeface="KwbwtqWrptyqChkxsrTheSansMonoConNormal"/>
              </a:rPr>
              <a:t>('men', 'n')</a:t>
            </a:r>
          </a:p>
          <a:p>
            <a:pPr algn="l"/>
            <a:r>
              <a:rPr lang="en-US" sz="1800" b="0" i="0" u="none" strike="noStrike" baseline="0" dirty="0">
                <a:latin typeface="KwbwtqWrptyqChkxsrTheSansMonoConNormal"/>
              </a:rPr>
              <a:t>car</a:t>
            </a:r>
          </a:p>
          <a:p>
            <a:pPr algn="l"/>
            <a:r>
              <a:rPr lang="en-US" sz="1800" b="0" i="0" u="none" strike="noStrike" baseline="0" dirty="0">
                <a:latin typeface="KwbwtqWrptyqChkxsrTheSansMonoConNormal"/>
              </a:rPr>
              <a:t>men</a:t>
            </a:r>
            <a:endParaRPr lang="ru-RU" dirty="0"/>
          </a:p>
        </p:txBody>
      </p:sp>
    </p:spTree>
    <p:extLst>
      <p:ext uri="{BB962C8B-B14F-4D97-AF65-F5344CB8AC3E}">
        <p14:creationId xmlns:p14="http://schemas.microsoft.com/office/powerpoint/2010/main" val="2893375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DB0207-830E-42F6-8001-94C4C271A4A6}"/>
              </a:ext>
            </a:extLst>
          </p:cNvPr>
          <p:cNvSpPr>
            <a:spLocks noGrp="1"/>
          </p:cNvSpPr>
          <p:nvPr>
            <p:ph type="title"/>
          </p:nvPr>
        </p:nvSpPr>
        <p:spPr>
          <a:xfrm>
            <a:off x="1371600" y="476075"/>
            <a:ext cx="9601200" cy="815829"/>
          </a:xfrm>
        </p:spPr>
        <p:txBody>
          <a:bodyPr/>
          <a:lstStyle/>
          <a:p>
            <a:pPr algn="ctr"/>
            <a:r>
              <a:rPr lang="en-US" dirty="0">
                <a:solidFill>
                  <a:srgbClr val="00B050"/>
                </a:solidFill>
              </a:rPr>
              <a:t>Lemmatization</a:t>
            </a:r>
            <a:endParaRPr lang="ru-RU" dirty="0"/>
          </a:p>
        </p:txBody>
      </p:sp>
      <p:sp>
        <p:nvSpPr>
          <p:cNvPr id="3" name="Объект 2">
            <a:extLst>
              <a:ext uri="{FF2B5EF4-FFF2-40B4-BE49-F238E27FC236}">
                <a16:creationId xmlns:a16="http://schemas.microsoft.com/office/drawing/2014/main" id="{01E92E66-5767-471D-A357-7DC83442A47D}"/>
              </a:ext>
            </a:extLst>
          </p:cNvPr>
          <p:cNvSpPr>
            <a:spLocks noGrp="1"/>
          </p:cNvSpPr>
          <p:nvPr>
            <p:ph idx="1"/>
          </p:nvPr>
        </p:nvSpPr>
        <p:spPr>
          <a:xfrm>
            <a:off x="1371600" y="1707159"/>
            <a:ext cx="9953538" cy="4316136"/>
          </a:xfrm>
        </p:spPr>
        <p:txBody>
          <a:bodyPr>
            <a:normAutofit/>
          </a:bodyPr>
          <a:lstStyle/>
          <a:p>
            <a:pPr algn="l"/>
            <a:r>
              <a:rPr lang="en-US" sz="1800" b="0" i="0" u="none" strike="noStrike" baseline="0" dirty="0">
                <a:latin typeface="KwbwtqWrptyqChkxsrTheSansMonoConNormal"/>
              </a:rPr>
              <a:t># lemmatize verbs</a:t>
            </a:r>
          </a:p>
          <a:p>
            <a:pPr algn="l"/>
            <a:r>
              <a:rPr lang="en-US" sz="1800" b="0" i="0" u="none" strike="noStrike" baseline="0" dirty="0">
                <a:latin typeface="KwbwtqWrptyqChkxsrTheSansMonoConNormal"/>
              </a:rPr>
              <a:t>In [516]: print </a:t>
            </a:r>
            <a:r>
              <a:rPr lang="en-US" sz="1800" b="0" i="0" u="none" strike="noStrike" baseline="0" dirty="0" err="1">
                <a:latin typeface="KwbwtqWrptyqChkxsrTheSansMonoConNormal"/>
              </a:rPr>
              <a:t>wnl.lemmatize</a:t>
            </a:r>
            <a:r>
              <a:rPr lang="en-US" sz="1800" b="0" i="0" u="none" strike="noStrike" baseline="0" dirty="0">
                <a:latin typeface="KwbwtqWrptyqChkxsrTheSansMonoConNormal"/>
              </a:rPr>
              <a:t>('running', 'v')</a:t>
            </a:r>
          </a:p>
          <a:p>
            <a:pPr algn="l"/>
            <a:r>
              <a:rPr lang="en-US" sz="1800" b="0" i="0" u="none" strike="noStrike" baseline="0" dirty="0">
                <a:latin typeface="KwbwtqWrptyqChkxsrTheSansMonoConNormal"/>
              </a:rPr>
              <a:t>...: print </a:t>
            </a:r>
            <a:r>
              <a:rPr lang="en-US" sz="1800" b="0" i="0" u="none" strike="noStrike" baseline="0" dirty="0" err="1">
                <a:latin typeface="KwbwtqWrptyqChkxsrTheSansMonoConNormal"/>
              </a:rPr>
              <a:t>wnl.lemmatize</a:t>
            </a:r>
            <a:r>
              <a:rPr lang="en-US" sz="1800" b="0" i="0" u="none" strike="noStrike" baseline="0" dirty="0">
                <a:latin typeface="KwbwtqWrptyqChkxsrTheSansMonoConNormal"/>
              </a:rPr>
              <a:t>('ate', 'v')</a:t>
            </a:r>
          </a:p>
          <a:p>
            <a:pPr algn="l"/>
            <a:r>
              <a:rPr lang="en-US" sz="1800" b="0" i="0" u="none" strike="noStrike" baseline="0" dirty="0">
                <a:latin typeface="KwbwtqWrptyqChkxsrTheSansMonoConNormal"/>
              </a:rPr>
              <a:t>run</a:t>
            </a:r>
          </a:p>
          <a:p>
            <a:pPr algn="l"/>
            <a:r>
              <a:rPr lang="en-US" sz="1800" b="0" i="0" u="none" strike="noStrike" baseline="0" dirty="0">
                <a:latin typeface="KwbwtqWrptyqChkxsrTheSansMonoConNormal"/>
              </a:rPr>
              <a:t>eat</a:t>
            </a:r>
          </a:p>
          <a:p>
            <a:pPr algn="l"/>
            <a:r>
              <a:rPr lang="en-US" sz="1800" b="0" i="0" u="none" strike="noStrike" baseline="0" dirty="0">
                <a:latin typeface="KwbwtqWrptyqChkxsrTheSansMonoConNormal"/>
              </a:rPr>
              <a:t># lemmatize adjectives</a:t>
            </a:r>
          </a:p>
          <a:p>
            <a:pPr algn="l"/>
            <a:r>
              <a:rPr lang="it-IT" sz="1800" b="0" i="0" u="none" strike="noStrike" baseline="0" dirty="0">
                <a:latin typeface="KwbwtqWrptyqChkxsrTheSansMonoConNormal"/>
              </a:rPr>
              <a:t>In [517]: print wnl.lemmatize('saddest', 'a')</a:t>
            </a:r>
          </a:p>
          <a:p>
            <a:pPr algn="l"/>
            <a:r>
              <a:rPr lang="en-US" sz="1800" b="0" i="0" u="none" strike="noStrike" baseline="0" dirty="0">
                <a:latin typeface="KwbwtqWrptyqChkxsrTheSansMonoConNormal"/>
              </a:rPr>
              <a:t>...: print </a:t>
            </a:r>
            <a:r>
              <a:rPr lang="en-US" sz="1800" b="0" i="0" u="none" strike="noStrike" baseline="0" dirty="0" err="1">
                <a:latin typeface="KwbwtqWrptyqChkxsrTheSansMonoConNormal"/>
              </a:rPr>
              <a:t>wnl.lemmatize</a:t>
            </a:r>
            <a:r>
              <a:rPr lang="en-US" sz="1800" b="0" i="0" u="none" strike="noStrike" baseline="0" dirty="0">
                <a:latin typeface="KwbwtqWrptyqChkxsrTheSansMonoConNormal"/>
              </a:rPr>
              <a:t>('fancier', 'a')</a:t>
            </a:r>
          </a:p>
          <a:p>
            <a:pPr algn="l"/>
            <a:r>
              <a:rPr lang="en-US" sz="1800" b="0" i="0" u="none" strike="noStrike" baseline="0" dirty="0">
                <a:latin typeface="KwbwtqWrptyqChkxsrTheSansMonoConNormal"/>
              </a:rPr>
              <a:t>sad</a:t>
            </a:r>
          </a:p>
          <a:p>
            <a:pPr algn="l"/>
            <a:r>
              <a:rPr lang="en-US" sz="1800" b="0" i="0" u="none" strike="noStrike" baseline="0" dirty="0">
                <a:latin typeface="KwbwtqWrptyqChkxsrTheSansMonoConNormal"/>
              </a:rPr>
              <a:t>fancy</a:t>
            </a:r>
            <a:endParaRPr lang="ru-RU" dirty="0"/>
          </a:p>
        </p:txBody>
      </p:sp>
    </p:spTree>
    <p:extLst>
      <p:ext uri="{BB962C8B-B14F-4D97-AF65-F5344CB8AC3E}">
        <p14:creationId xmlns:p14="http://schemas.microsoft.com/office/powerpoint/2010/main" val="2726465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492758-6A6A-434B-8424-C84A02028ABF}"/>
              </a:ext>
            </a:extLst>
          </p:cNvPr>
          <p:cNvSpPr>
            <a:spLocks noGrp="1"/>
          </p:cNvSpPr>
          <p:nvPr>
            <p:ph type="title"/>
          </p:nvPr>
        </p:nvSpPr>
        <p:spPr>
          <a:xfrm>
            <a:off x="1371600" y="685800"/>
            <a:ext cx="9601200" cy="908108"/>
          </a:xfrm>
        </p:spPr>
        <p:txBody>
          <a:bodyPr/>
          <a:lstStyle/>
          <a:p>
            <a:pPr algn="ctr"/>
            <a:r>
              <a:rPr lang="en-US" dirty="0">
                <a:solidFill>
                  <a:srgbClr val="00B050"/>
                </a:solidFill>
              </a:rPr>
              <a:t>Lemmatization</a:t>
            </a:r>
            <a:endParaRPr lang="ru-RU" dirty="0"/>
          </a:p>
        </p:txBody>
      </p:sp>
      <p:sp>
        <p:nvSpPr>
          <p:cNvPr id="3" name="Объект 2">
            <a:extLst>
              <a:ext uri="{FF2B5EF4-FFF2-40B4-BE49-F238E27FC236}">
                <a16:creationId xmlns:a16="http://schemas.microsoft.com/office/drawing/2014/main" id="{7B6C2119-9F42-456A-933A-D2C823596B1F}"/>
              </a:ext>
            </a:extLst>
          </p:cNvPr>
          <p:cNvSpPr>
            <a:spLocks noGrp="1"/>
          </p:cNvSpPr>
          <p:nvPr>
            <p:ph idx="1"/>
          </p:nvPr>
        </p:nvSpPr>
        <p:spPr>
          <a:xfrm>
            <a:off x="1371600" y="2101442"/>
            <a:ext cx="9601200" cy="3581400"/>
          </a:xfrm>
        </p:spPr>
        <p:txBody>
          <a:bodyPr/>
          <a:lstStyle/>
          <a:p>
            <a:pPr algn="l"/>
            <a:r>
              <a:rPr lang="en-US" sz="1800" b="0" i="0" u="none" strike="noStrike" baseline="0" dirty="0">
                <a:latin typeface="DhyvhmTmdntbJtdmdyUtopiaStd-Regular"/>
              </a:rPr>
              <a:t>The preceding snippet shows how each word is converted back to its base form using lemmatization. This helps us in standardizing words. </a:t>
            </a:r>
          </a:p>
          <a:p>
            <a:pPr algn="l"/>
            <a:r>
              <a:rPr lang="en-US" sz="1800" b="0" i="0" u="none" strike="noStrike" baseline="0" dirty="0">
                <a:latin typeface="DhyvhmTmdntbJtdmdyUtopiaStd-Regular"/>
              </a:rPr>
              <a:t>The preceding code leverages the </a:t>
            </a:r>
            <a:r>
              <a:rPr lang="en-US" sz="1800" b="0" i="0" u="none" strike="noStrike" baseline="0" dirty="0" err="1">
                <a:latin typeface="KwbwtqWrptyqChkxsrTheSansMonoConNormal"/>
              </a:rPr>
              <a:t>WordNetLemmatizer</a:t>
            </a:r>
            <a:r>
              <a:rPr lang="en-US" sz="1800" b="0" i="0" u="none" strike="noStrike" baseline="0" dirty="0">
                <a:latin typeface="KwbwtqWrptyqChkxsrTheSansMonoConNormal"/>
              </a:rPr>
              <a:t> </a:t>
            </a:r>
            <a:r>
              <a:rPr lang="en-US" sz="1800" b="0" i="0" u="none" strike="noStrike" baseline="0" dirty="0">
                <a:latin typeface="DhyvhmTmdntbJtdmdyUtopiaStd-Regular"/>
              </a:rPr>
              <a:t>class , which internally uses the </a:t>
            </a:r>
            <a:r>
              <a:rPr lang="en-US" sz="1800" b="0" i="0" u="none" strike="noStrike" baseline="0" dirty="0" err="1">
                <a:latin typeface="KwbwtqWrptyqChkxsrTheSansMonoConNormal"/>
              </a:rPr>
              <a:t>morphy</a:t>
            </a:r>
            <a:r>
              <a:rPr lang="en-US" sz="1800" b="0" i="0" u="none" strike="noStrike" baseline="0" dirty="0">
                <a:latin typeface="KwbwtqWrptyqChkxsrTheSansMonoConNormal"/>
              </a:rPr>
              <a:t>() </a:t>
            </a:r>
            <a:r>
              <a:rPr lang="en-US" sz="1800" b="0" i="0" u="none" strike="noStrike" baseline="0" dirty="0">
                <a:latin typeface="DhyvhmTmdntbJtdmdyUtopiaStd-Regular"/>
              </a:rPr>
              <a:t>function belonging to the </a:t>
            </a:r>
            <a:r>
              <a:rPr lang="en-US" sz="1800" b="0" i="0" u="none" strike="noStrike" baseline="0" dirty="0" err="1">
                <a:latin typeface="KwbwtqWrptyqChkxsrTheSansMonoConNormal"/>
              </a:rPr>
              <a:t>WordNetCorpusReader</a:t>
            </a:r>
            <a:r>
              <a:rPr lang="en-US" sz="1800" b="0" i="0" u="none" strike="noStrike" baseline="0" dirty="0">
                <a:latin typeface="KwbwtqWrptyqChkxsrTheSansMonoConNormal"/>
              </a:rPr>
              <a:t> </a:t>
            </a:r>
            <a:r>
              <a:rPr lang="en-US" sz="1800" b="0" i="0" u="none" strike="noStrike" baseline="0" dirty="0">
                <a:latin typeface="DhyvhmTmdntbJtdmdyUtopiaStd-Regular"/>
              </a:rPr>
              <a:t>class. </a:t>
            </a:r>
          </a:p>
          <a:p>
            <a:pPr algn="l"/>
            <a:r>
              <a:rPr lang="en-US" sz="1800" b="0" i="0" u="none" strike="noStrike" baseline="0" dirty="0">
                <a:latin typeface="DhyvhmTmdntbJtdmdyUtopiaStd-Regular"/>
              </a:rPr>
              <a:t>This function basically finds the base form or lemma for a given word using the word and its part of speech by checking the Wordnet corpus and uses a recursive technique for removing affixes from the word until a match is found in WordNet. </a:t>
            </a:r>
          </a:p>
          <a:p>
            <a:pPr algn="l"/>
            <a:r>
              <a:rPr lang="en-US" sz="1800" b="0" i="0" u="none" strike="noStrike" baseline="0" dirty="0">
                <a:latin typeface="DhyvhmTmdntbJtdmdyUtopiaStd-Regular"/>
              </a:rPr>
              <a:t>If no match is found, the input word itself is returned unchanged.</a:t>
            </a:r>
            <a:endParaRPr lang="ru-RU" dirty="0"/>
          </a:p>
        </p:txBody>
      </p:sp>
    </p:spTree>
    <p:extLst>
      <p:ext uri="{BB962C8B-B14F-4D97-AF65-F5344CB8AC3E}">
        <p14:creationId xmlns:p14="http://schemas.microsoft.com/office/powerpoint/2010/main" val="2937359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F24DF8-68CF-4E36-9555-655E4481E5EB}"/>
              </a:ext>
            </a:extLst>
          </p:cNvPr>
          <p:cNvSpPr>
            <a:spLocks noGrp="1"/>
          </p:cNvSpPr>
          <p:nvPr>
            <p:ph type="title"/>
          </p:nvPr>
        </p:nvSpPr>
        <p:spPr>
          <a:xfrm>
            <a:off x="1472266" y="351290"/>
            <a:ext cx="9601200" cy="815829"/>
          </a:xfrm>
        </p:spPr>
        <p:txBody>
          <a:bodyPr/>
          <a:lstStyle/>
          <a:p>
            <a:pPr algn="ctr"/>
            <a:r>
              <a:rPr lang="en-US" dirty="0">
                <a:solidFill>
                  <a:srgbClr val="00B050"/>
                </a:solidFill>
              </a:rPr>
              <a:t>Stemming</a:t>
            </a:r>
            <a:endParaRPr lang="ru-RU" dirty="0">
              <a:solidFill>
                <a:srgbClr val="00B050"/>
              </a:solidFill>
            </a:endParaRPr>
          </a:p>
        </p:txBody>
      </p:sp>
      <p:sp>
        <p:nvSpPr>
          <p:cNvPr id="3" name="Объект 2">
            <a:extLst>
              <a:ext uri="{FF2B5EF4-FFF2-40B4-BE49-F238E27FC236}">
                <a16:creationId xmlns:a16="http://schemas.microsoft.com/office/drawing/2014/main" id="{9AACDA6D-1334-4CFE-8AC1-3F2E5CB6D609}"/>
              </a:ext>
            </a:extLst>
          </p:cNvPr>
          <p:cNvSpPr>
            <a:spLocks noGrp="1"/>
          </p:cNvSpPr>
          <p:nvPr>
            <p:ph idx="1"/>
          </p:nvPr>
        </p:nvSpPr>
        <p:spPr>
          <a:xfrm>
            <a:off x="1472266" y="1505822"/>
            <a:ext cx="10205209" cy="4693642"/>
          </a:xfrm>
        </p:spPr>
        <p:txBody>
          <a:bodyPr>
            <a:normAutofit/>
          </a:bodyPr>
          <a:lstStyle/>
          <a:p>
            <a:pPr algn="l"/>
            <a:r>
              <a:rPr lang="en-US" sz="1800" b="0" i="0" u="none" strike="noStrike" baseline="0" dirty="0">
                <a:solidFill>
                  <a:srgbClr val="000000"/>
                </a:solidFill>
                <a:latin typeface="DhyvhmTmdntbJtdmdyUtopiaStd-Regular"/>
              </a:rPr>
              <a:t>The process of stemming requires understanding what word stems represent. </a:t>
            </a:r>
          </a:p>
          <a:p>
            <a:pPr algn="l"/>
            <a:r>
              <a:rPr lang="en-US" sz="1800" b="0" i="0" u="none" strike="noStrike" baseline="0" dirty="0">
                <a:solidFill>
                  <a:srgbClr val="000000"/>
                </a:solidFill>
                <a:latin typeface="DhyvhmTmdntbJtdmdyUtopiaStd-Regular"/>
              </a:rPr>
              <a:t>We looked at morphemes, the smallest independent unit in any natural language. Morphemes consist of units that are stems and affixes. </a:t>
            </a:r>
          </a:p>
          <a:p>
            <a:pPr algn="l"/>
            <a:r>
              <a:rPr lang="en-US" sz="1800" b="0" i="0" u="none" strike="noStrike" baseline="0" dirty="0">
                <a:solidFill>
                  <a:srgbClr val="000000"/>
                </a:solidFill>
                <a:latin typeface="DhyvhmTmdntbJtdmdyUtopiaStd-Regular"/>
              </a:rPr>
              <a:t>Affixes are units like prefixes, suffixes, and so on, which are attached to a word stem to change its meaning or create a new word altogether. </a:t>
            </a:r>
          </a:p>
          <a:p>
            <a:pPr algn="l"/>
            <a:r>
              <a:rPr lang="en-US" sz="1800" b="0" i="0" u="none" strike="noStrike" baseline="0" dirty="0">
                <a:solidFill>
                  <a:srgbClr val="000000"/>
                </a:solidFill>
                <a:latin typeface="DhyvhmTmdntbJtdmdyUtopiaStd-Regular"/>
              </a:rPr>
              <a:t>Word stems are also often known as the </a:t>
            </a:r>
            <a:r>
              <a:rPr lang="en-US" sz="1800" b="0" i="1" u="none" strike="noStrike" baseline="0" dirty="0">
                <a:solidFill>
                  <a:srgbClr val="000000"/>
                </a:solidFill>
                <a:latin typeface="FptfwhRnrlnlBtpdbvUtopiaStd-Italic"/>
              </a:rPr>
              <a:t>base form </a:t>
            </a:r>
            <a:r>
              <a:rPr lang="en-US" sz="1800" b="0" i="0" u="none" strike="noStrike" baseline="0" dirty="0">
                <a:solidFill>
                  <a:srgbClr val="000000"/>
                </a:solidFill>
                <a:latin typeface="DhyvhmTmdntbJtdmdyUtopiaStd-Regular"/>
              </a:rPr>
              <a:t>of a word, and we can create new words by attaching affixes to them in a process known as </a:t>
            </a:r>
            <a:r>
              <a:rPr lang="en-US" sz="1800" b="0" i="1" u="none" strike="noStrike" baseline="0" dirty="0">
                <a:solidFill>
                  <a:srgbClr val="000000"/>
                </a:solidFill>
                <a:latin typeface="FptfwhRnrlnlBtpdbvUtopiaStd-Italic"/>
              </a:rPr>
              <a:t>inflection </a:t>
            </a:r>
            <a:r>
              <a:rPr lang="en-US" sz="1800" b="0" i="0" u="none" strike="noStrike" baseline="0" dirty="0">
                <a:solidFill>
                  <a:srgbClr val="000000"/>
                </a:solidFill>
                <a:latin typeface="DhyvhmTmdntbJtdmdyUtopiaStd-Regular"/>
              </a:rPr>
              <a:t>. </a:t>
            </a:r>
          </a:p>
          <a:p>
            <a:pPr algn="l"/>
            <a:r>
              <a:rPr lang="en-US" sz="1800" b="0" i="0" u="none" strike="noStrike" baseline="0" dirty="0">
                <a:solidFill>
                  <a:srgbClr val="000000"/>
                </a:solidFill>
                <a:latin typeface="DhyvhmTmdntbJtdmdyUtopiaStd-Regular"/>
              </a:rPr>
              <a:t>The reverse of this is obtaining the base form of a word from its inflected form, and this is known as </a:t>
            </a:r>
            <a:r>
              <a:rPr lang="en-US" sz="1800" b="0" i="1" u="none" strike="noStrike" baseline="0" dirty="0">
                <a:solidFill>
                  <a:srgbClr val="000000"/>
                </a:solidFill>
                <a:latin typeface="FptfwhRnrlnlBtpdbvUtopiaStd-Italic"/>
              </a:rPr>
              <a:t>stemming </a:t>
            </a:r>
            <a:r>
              <a:rPr lang="en-US" sz="1800" b="0" i="0" u="none" strike="noStrike" baseline="0" dirty="0">
                <a:solidFill>
                  <a:srgbClr val="000000"/>
                </a:solidFill>
                <a:latin typeface="DhyvhmTmdntbJtdmdyUtopiaStd-Regular"/>
              </a:rPr>
              <a:t>.</a:t>
            </a:r>
          </a:p>
          <a:p>
            <a:pPr algn="l"/>
            <a:r>
              <a:rPr lang="en-US" sz="1800" b="0" i="0" u="none" strike="noStrike" baseline="0" dirty="0">
                <a:solidFill>
                  <a:srgbClr val="000000"/>
                </a:solidFill>
                <a:latin typeface="DhyvhmTmdntbJtdmdyUtopiaStd-Regular"/>
              </a:rPr>
              <a:t>Consider the word </a:t>
            </a:r>
            <a:r>
              <a:rPr lang="en-US" sz="1800" b="0" i="1" u="none" strike="noStrike" baseline="0" dirty="0">
                <a:solidFill>
                  <a:srgbClr val="000000"/>
                </a:solidFill>
                <a:latin typeface="FptfwhRnrlnlBtpdbvUtopiaStd-Italic"/>
              </a:rPr>
              <a:t>JUMP </a:t>
            </a:r>
            <a:r>
              <a:rPr lang="en-US" sz="1800" b="0" i="0" u="none" strike="noStrike" baseline="0" dirty="0">
                <a:solidFill>
                  <a:srgbClr val="000000"/>
                </a:solidFill>
                <a:latin typeface="DhyvhmTmdntbJtdmdyUtopiaStd-Regular"/>
              </a:rPr>
              <a:t>. You can add affixes to it and form new words like </a:t>
            </a:r>
            <a:r>
              <a:rPr lang="en-US" sz="1800" b="0" i="1" u="none" strike="noStrike" baseline="0" dirty="0">
                <a:solidFill>
                  <a:srgbClr val="000000"/>
                </a:solidFill>
                <a:latin typeface="FptfwhRnrlnlBtpdbvUtopiaStd-Italic"/>
              </a:rPr>
              <a:t>JUMPS</a:t>
            </a:r>
            <a:r>
              <a:rPr lang="en-US" sz="1800" b="0" i="0" u="none" strike="noStrike" baseline="0" dirty="0">
                <a:solidFill>
                  <a:srgbClr val="000000"/>
                </a:solidFill>
                <a:latin typeface="DhyvhmTmdntbJtdmdyUtopiaStd-Regular"/>
              </a:rPr>
              <a:t>, </a:t>
            </a:r>
            <a:r>
              <a:rPr lang="en-US" sz="1800" b="0" i="1" u="none" strike="noStrike" baseline="0" dirty="0">
                <a:solidFill>
                  <a:srgbClr val="000000"/>
                </a:solidFill>
                <a:latin typeface="FptfwhRnrlnlBtpdbvUtopiaStd-Italic"/>
              </a:rPr>
              <a:t>JUMPED</a:t>
            </a:r>
            <a:r>
              <a:rPr lang="en-US" sz="1800" b="0" i="0" u="none" strike="noStrike" baseline="0" dirty="0">
                <a:solidFill>
                  <a:srgbClr val="000000"/>
                </a:solidFill>
                <a:latin typeface="DhyvhmTmdntbJtdmdyUtopiaStd-Regular"/>
              </a:rPr>
              <a:t>, and </a:t>
            </a:r>
            <a:r>
              <a:rPr lang="en-US" sz="1800" b="0" i="1" u="none" strike="noStrike" baseline="0" dirty="0">
                <a:solidFill>
                  <a:srgbClr val="000000"/>
                </a:solidFill>
                <a:latin typeface="FptfwhRnrlnlBtpdbvUtopiaStd-Italic"/>
              </a:rPr>
              <a:t>JUMPING </a:t>
            </a:r>
            <a:r>
              <a:rPr lang="en-US" sz="1800" b="0" i="0" u="none" strike="noStrike" baseline="0" dirty="0">
                <a:solidFill>
                  <a:srgbClr val="000000"/>
                </a:solidFill>
                <a:latin typeface="DhyvhmTmdntbJtdmdyUtopiaStd-Regular"/>
              </a:rPr>
              <a:t>. </a:t>
            </a:r>
          </a:p>
          <a:p>
            <a:pPr algn="l"/>
            <a:r>
              <a:rPr lang="en-US" sz="1800" b="0" i="0" u="none" strike="noStrike" baseline="0" dirty="0">
                <a:solidFill>
                  <a:srgbClr val="000000"/>
                </a:solidFill>
                <a:latin typeface="DhyvhmTmdntbJtdmdyUtopiaStd-Regular"/>
              </a:rPr>
              <a:t>In this case, the base word JUMP is the word stem. If we were to carry out stemming on any of its three inflected forms, we would get back the base form.</a:t>
            </a:r>
            <a:endParaRPr lang="ru-RU" dirty="0"/>
          </a:p>
        </p:txBody>
      </p:sp>
    </p:spTree>
    <p:extLst>
      <p:ext uri="{BB962C8B-B14F-4D97-AF65-F5344CB8AC3E}">
        <p14:creationId xmlns:p14="http://schemas.microsoft.com/office/powerpoint/2010/main" val="2453560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3482A4-E5C7-489F-B1E9-710D249EE57D}"/>
              </a:ext>
            </a:extLst>
          </p:cNvPr>
          <p:cNvSpPr>
            <a:spLocks noGrp="1"/>
          </p:cNvSpPr>
          <p:nvPr>
            <p:ph type="title"/>
          </p:nvPr>
        </p:nvSpPr>
        <p:spPr>
          <a:xfrm>
            <a:off x="1363211" y="314238"/>
            <a:ext cx="9601200" cy="799051"/>
          </a:xfrm>
        </p:spPr>
        <p:txBody>
          <a:bodyPr>
            <a:normAutofit/>
          </a:bodyPr>
          <a:lstStyle/>
          <a:p>
            <a:pPr algn="ctr"/>
            <a:r>
              <a:rPr lang="en-US" b="0" u="none" strike="noStrike" baseline="0" dirty="0">
                <a:solidFill>
                  <a:srgbClr val="00B050"/>
                </a:solidFill>
                <a:latin typeface="FptfwhRnrlnlBtpdbvUtopiaStd-Italic"/>
              </a:rPr>
              <a:t>Word stem and inflections</a:t>
            </a:r>
            <a:endParaRPr lang="ru-RU" dirty="0">
              <a:solidFill>
                <a:srgbClr val="00B050"/>
              </a:solidFill>
            </a:endParaRPr>
          </a:p>
        </p:txBody>
      </p:sp>
      <p:sp>
        <p:nvSpPr>
          <p:cNvPr id="3" name="Объект 2">
            <a:extLst>
              <a:ext uri="{FF2B5EF4-FFF2-40B4-BE49-F238E27FC236}">
                <a16:creationId xmlns:a16="http://schemas.microsoft.com/office/drawing/2014/main" id="{BCD042F8-AED7-4066-8979-21DD51230468}"/>
              </a:ext>
            </a:extLst>
          </p:cNvPr>
          <p:cNvSpPr>
            <a:spLocks noGrp="1"/>
          </p:cNvSpPr>
          <p:nvPr>
            <p:ph idx="1"/>
          </p:nvPr>
        </p:nvSpPr>
        <p:spPr>
          <a:xfrm>
            <a:off x="1447100" y="1450421"/>
            <a:ext cx="10406544" cy="4639986"/>
          </a:xfrm>
        </p:spPr>
        <p:txBody>
          <a:bodyPr/>
          <a:lstStyle/>
          <a:p>
            <a:pPr algn="l"/>
            <a:r>
              <a:rPr lang="en-US" sz="1800" b="0" i="0" u="none" strike="noStrike" baseline="0" dirty="0">
                <a:latin typeface="DhyvhmTmdntbJtdmdyUtopiaStd-Regular"/>
              </a:rPr>
              <a:t>The figure shows how the word stem is present in all its inflections since it forms the base on which each inflection is built upon using affixes. </a:t>
            </a:r>
          </a:p>
          <a:p>
            <a:pPr algn="l"/>
            <a:r>
              <a:rPr lang="en-US" sz="1800" b="0" i="0" u="none" strike="noStrike" baseline="0" dirty="0">
                <a:latin typeface="DhyvhmTmdntbJtdmdyUtopiaStd-Regular"/>
              </a:rPr>
              <a:t>Stemming helps us in standardizing words to their base stem irrespective of their inflections, which helps many applications like classifying or clustering text, and even in information retrieval. </a:t>
            </a:r>
          </a:p>
          <a:p>
            <a:pPr algn="l"/>
            <a:r>
              <a:rPr lang="en-US" sz="1800" b="0" i="0" u="none" strike="noStrike" baseline="0" dirty="0">
                <a:latin typeface="DhyvhmTmdntbJtdmdyUtopiaStd-Regular"/>
              </a:rPr>
              <a:t>Search</a:t>
            </a:r>
            <a:r>
              <a:rPr lang="en-US" sz="1800" dirty="0">
                <a:latin typeface="DhyvhmTmdntbJtdmdyUtopiaStd-Regular"/>
              </a:rPr>
              <a:t> </a:t>
            </a:r>
            <a:r>
              <a:rPr lang="en-US" sz="1800" b="0" i="0" u="none" strike="noStrike" baseline="0" dirty="0">
                <a:latin typeface="DhyvhmTmdntbJtdmdyUtopiaStd-Regular"/>
              </a:rPr>
              <a:t>engines make use of such techniques extensively to give better and more accurate results irrespective of the word form.</a:t>
            </a:r>
            <a:endParaRPr lang="ru-RU" dirty="0"/>
          </a:p>
        </p:txBody>
      </p:sp>
      <p:pic>
        <p:nvPicPr>
          <p:cNvPr id="4" name="Рисунок 3">
            <a:extLst>
              <a:ext uri="{FF2B5EF4-FFF2-40B4-BE49-F238E27FC236}">
                <a16:creationId xmlns:a16="http://schemas.microsoft.com/office/drawing/2014/main" id="{CCD97F97-8F7F-49E8-8F6D-BB9B816A20F7}"/>
              </a:ext>
            </a:extLst>
          </p:cNvPr>
          <p:cNvPicPr>
            <a:picLocks noChangeAspect="1"/>
          </p:cNvPicPr>
          <p:nvPr/>
        </p:nvPicPr>
        <p:blipFill>
          <a:blip r:embed="rId2"/>
          <a:stretch>
            <a:fillRect/>
          </a:stretch>
        </p:blipFill>
        <p:spPr>
          <a:xfrm>
            <a:off x="3270993" y="3558243"/>
            <a:ext cx="5650014" cy="2985519"/>
          </a:xfrm>
          <a:prstGeom prst="rect">
            <a:avLst/>
          </a:prstGeom>
        </p:spPr>
      </p:pic>
    </p:spTree>
    <p:extLst>
      <p:ext uri="{BB962C8B-B14F-4D97-AF65-F5344CB8AC3E}">
        <p14:creationId xmlns:p14="http://schemas.microsoft.com/office/powerpoint/2010/main" val="1963788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CED389-E93E-47AC-A032-524C6E40CD16}"/>
              </a:ext>
            </a:extLst>
          </p:cNvPr>
          <p:cNvSpPr>
            <a:spLocks noGrp="1"/>
          </p:cNvSpPr>
          <p:nvPr>
            <p:ph type="title"/>
          </p:nvPr>
        </p:nvSpPr>
        <p:spPr>
          <a:xfrm>
            <a:off x="1371600" y="618688"/>
            <a:ext cx="9601200" cy="891330"/>
          </a:xfrm>
        </p:spPr>
        <p:txBody>
          <a:bodyPr/>
          <a:lstStyle/>
          <a:p>
            <a:pPr algn="ctr"/>
            <a:r>
              <a:rPr lang="en-US" dirty="0">
                <a:solidFill>
                  <a:srgbClr val="00B050"/>
                </a:solidFill>
              </a:rPr>
              <a:t>Stemmers</a:t>
            </a:r>
            <a:endParaRPr lang="ru-RU" dirty="0">
              <a:solidFill>
                <a:srgbClr val="00B050"/>
              </a:solidFill>
            </a:endParaRPr>
          </a:p>
        </p:txBody>
      </p:sp>
      <p:sp>
        <p:nvSpPr>
          <p:cNvPr id="3" name="Объект 2">
            <a:extLst>
              <a:ext uri="{FF2B5EF4-FFF2-40B4-BE49-F238E27FC236}">
                <a16:creationId xmlns:a16="http://schemas.microsoft.com/office/drawing/2014/main" id="{D05744C8-B181-4415-A500-E4F488E79204}"/>
              </a:ext>
            </a:extLst>
          </p:cNvPr>
          <p:cNvSpPr>
            <a:spLocks noGrp="1"/>
          </p:cNvSpPr>
          <p:nvPr>
            <p:ph idx="1"/>
          </p:nvPr>
        </p:nvSpPr>
        <p:spPr>
          <a:xfrm>
            <a:off x="1371600" y="1715548"/>
            <a:ext cx="10196818" cy="4173523"/>
          </a:xfrm>
        </p:spPr>
        <p:txBody>
          <a:bodyPr>
            <a:normAutofit/>
          </a:bodyPr>
          <a:lstStyle/>
          <a:p>
            <a:pPr algn="l"/>
            <a:r>
              <a:rPr lang="en-US" sz="1800" b="0" i="0" u="none" strike="noStrike" baseline="0" dirty="0">
                <a:latin typeface="DhyvhmTmdntbJtdmdyUtopiaStd-Regular"/>
              </a:rPr>
              <a:t>The </a:t>
            </a:r>
            <a:r>
              <a:rPr lang="en-US" sz="1800" b="0" i="0" u="none" strike="noStrike" baseline="0" dirty="0" err="1">
                <a:latin typeface="KwbwtqWrptyqChkxsrTheSansMonoConNormal"/>
              </a:rPr>
              <a:t>nltk</a:t>
            </a:r>
            <a:r>
              <a:rPr lang="en-US" sz="1800" b="0" i="0" u="none" strike="noStrike" baseline="0" dirty="0">
                <a:latin typeface="KwbwtqWrptyqChkxsrTheSansMonoConNormal"/>
              </a:rPr>
              <a:t> </a:t>
            </a:r>
            <a:r>
              <a:rPr lang="en-US" sz="1800" b="0" i="0" u="none" strike="noStrike" baseline="0" dirty="0">
                <a:latin typeface="DhyvhmTmdntbJtdmdyUtopiaStd-Regular"/>
              </a:rPr>
              <a:t>package has several implementations for stemmers. </a:t>
            </a:r>
          </a:p>
          <a:p>
            <a:pPr algn="l"/>
            <a:r>
              <a:rPr lang="en-US" sz="1800" b="0" i="0" u="none" strike="noStrike" baseline="0" dirty="0">
                <a:latin typeface="DhyvhmTmdntbJtdmdyUtopiaStd-Regular"/>
              </a:rPr>
              <a:t>These stemmers are implemented in the </a:t>
            </a:r>
            <a:r>
              <a:rPr lang="en-US" sz="1800" b="0" i="0" u="none" strike="noStrike" baseline="0" dirty="0">
                <a:latin typeface="KwbwtqWrptyqChkxsrTheSansMonoConNormal"/>
              </a:rPr>
              <a:t>stem </a:t>
            </a:r>
            <a:r>
              <a:rPr lang="en-US" sz="1800" b="0" i="0" u="none" strike="noStrike" baseline="0" dirty="0">
                <a:latin typeface="DhyvhmTmdntbJtdmdyUtopiaStd-Regular"/>
              </a:rPr>
              <a:t>module, which inherits the </a:t>
            </a:r>
            <a:r>
              <a:rPr lang="en-US" sz="1800" b="0" i="0" u="none" strike="noStrike" baseline="0" dirty="0" err="1">
                <a:latin typeface="KwbwtqWrptyqChkxsrTheSansMonoConNormal"/>
              </a:rPr>
              <a:t>StemmerI</a:t>
            </a:r>
            <a:r>
              <a:rPr lang="en-US" sz="1800" b="0" i="0" u="none" strike="noStrike" baseline="0" dirty="0">
                <a:latin typeface="KwbwtqWrptyqChkxsrTheSansMonoConNormal"/>
              </a:rPr>
              <a:t> </a:t>
            </a:r>
            <a:r>
              <a:rPr lang="en-US" sz="1800" b="0" i="0" u="none" strike="noStrike" baseline="0" dirty="0">
                <a:latin typeface="DhyvhmTmdntbJtdmdyUtopiaStd-Regular"/>
              </a:rPr>
              <a:t>interface in the </a:t>
            </a:r>
            <a:r>
              <a:rPr lang="en-US" sz="1800" b="0" i="0" u="none" strike="noStrike" baseline="0" dirty="0" err="1">
                <a:latin typeface="KwbwtqWrptyqChkxsrTheSansMonoConNormal"/>
              </a:rPr>
              <a:t>nltk.stem.api</a:t>
            </a:r>
            <a:r>
              <a:rPr lang="en-US" sz="1800" b="0" i="0" u="none" strike="noStrike" baseline="0" dirty="0">
                <a:latin typeface="KwbwtqWrptyqChkxsrTheSansMonoConNormal"/>
              </a:rPr>
              <a:t> </a:t>
            </a:r>
            <a:r>
              <a:rPr lang="en-US" sz="1800" b="0" i="0" u="none" strike="noStrike" baseline="0" dirty="0">
                <a:latin typeface="DhyvhmTmdntbJtdmdyUtopiaStd-Regular"/>
              </a:rPr>
              <a:t>module. </a:t>
            </a:r>
          </a:p>
          <a:p>
            <a:pPr algn="l"/>
            <a:r>
              <a:rPr lang="en-US" sz="1800" b="0" i="0" u="none" strike="noStrike" baseline="0" dirty="0">
                <a:latin typeface="DhyvhmTmdntbJtdmdyUtopiaStd-Regular"/>
              </a:rPr>
              <a:t>You can even create your own stemmer using this class (technically it is an </a:t>
            </a:r>
            <a:r>
              <a:rPr lang="en-US" sz="1800" b="0" i="1" u="none" strike="noStrike" baseline="0" dirty="0">
                <a:latin typeface="FptfwhRnrlnlBtpdbvUtopiaStd-Italic"/>
              </a:rPr>
              <a:t>interface </a:t>
            </a:r>
            <a:r>
              <a:rPr lang="en-US" sz="1800" b="0" i="0" u="none" strike="noStrike" baseline="0" dirty="0">
                <a:latin typeface="DhyvhmTmdntbJtdmdyUtopiaStd-Regular"/>
              </a:rPr>
              <a:t>) as your base class.</a:t>
            </a:r>
          </a:p>
          <a:p>
            <a:pPr algn="l"/>
            <a:r>
              <a:rPr lang="en-US" sz="1800" b="0" i="0" u="none" strike="noStrike" baseline="0" dirty="0">
                <a:latin typeface="DhyvhmTmdntbJtdmdyUtopiaStd-Regular"/>
              </a:rPr>
              <a:t>One of the most popular stemmers is the Porter stemmer, which is based on the algorithm developed by its inventor, Dr. Martin Porter. </a:t>
            </a:r>
          </a:p>
          <a:p>
            <a:pPr algn="l"/>
            <a:r>
              <a:rPr lang="en-US" sz="1800" b="0" i="0" u="none" strike="noStrike" baseline="0" dirty="0">
                <a:latin typeface="DhyvhmTmdntbJtdmdyUtopiaStd-Regular"/>
              </a:rPr>
              <a:t>Originally, the algorithm is said to have had a total of five different phases for reduction of inflections to their stems, where each phase has its own set of rules. </a:t>
            </a:r>
          </a:p>
          <a:p>
            <a:pPr algn="l"/>
            <a:r>
              <a:rPr lang="en-US" sz="1800" b="0" i="0" u="none" strike="noStrike" baseline="0" dirty="0">
                <a:latin typeface="DhyvhmTmdntbJtdmdyUtopiaStd-Regular"/>
              </a:rPr>
              <a:t>There also exists a Porter2 algorithm, which was the original stemming algorithm with some improvements suggested by Dr. Porter.</a:t>
            </a:r>
            <a:endParaRPr lang="ru-RU" dirty="0"/>
          </a:p>
        </p:txBody>
      </p:sp>
    </p:spTree>
    <p:extLst>
      <p:ext uri="{BB962C8B-B14F-4D97-AF65-F5344CB8AC3E}">
        <p14:creationId xmlns:p14="http://schemas.microsoft.com/office/powerpoint/2010/main" val="543820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2BEB7C-42E9-49D4-BB07-935D94A2B0C0}"/>
              </a:ext>
            </a:extLst>
          </p:cNvPr>
          <p:cNvSpPr>
            <a:spLocks noGrp="1"/>
          </p:cNvSpPr>
          <p:nvPr>
            <p:ph type="title"/>
          </p:nvPr>
        </p:nvSpPr>
        <p:spPr>
          <a:xfrm>
            <a:off x="1371600" y="426791"/>
            <a:ext cx="9601200" cy="782273"/>
          </a:xfrm>
        </p:spPr>
        <p:txBody>
          <a:bodyPr/>
          <a:lstStyle/>
          <a:p>
            <a:pPr algn="ctr"/>
            <a:r>
              <a:rPr lang="en-US" dirty="0">
                <a:solidFill>
                  <a:srgbClr val="00B050"/>
                </a:solidFill>
              </a:rPr>
              <a:t>Stemmers</a:t>
            </a:r>
            <a:endParaRPr lang="ru-RU" dirty="0"/>
          </a:p>
        </p:txBody>
      </p:sp>
      <p:sp>
        <p:nvSpPr>
          <p:cNvPr id="3" name="Объект 2">
            <a:extLst>
              <a:ext uri="{FF2B5EF4-FFF2-40B4-BE49-F238E27FC236}">
                <a16:creationId xmlns:a16="http://schemas.microsoft.com/office/drawing/2014/main" id="{7D47340C-3A7C-45A0-B4EE-99FF34A9D5B4}"/>
              </a:ext>
            </a:extLst>
          </p:cNvPr>
          <p:cNvSpPr>
            <a:spLocks noGrp="1"/>
          </p:cNvSpPr>
          <p:nvPr>
            <p:ph idx="1"/>
          </p:nvPr>
        </p:nvSpPr>
        <p:spPr>
          <a:xfrm>
            <a:off x="1371600" y="1765881"/>
            <a:ext cx="9701868" cy="4156745"/>
          </a:xfrm>
        </p:spPr>
        <p:txBody>
          <a:bodyPr>
            <a:normAutofit/>
          </a:bodyPr>
          <a:lstStyle/>
          <a:p>
            <a:pPr algn="l"/>
            <a:r>
              <a:rPr lang="en-US" sz="2000" b="0" i="0" u="none" strike="noStrike" baseline="0" dirty="0">
                <a:latin typeface="KwbwtqWrptyqChkxsrTheSansMonoConNormal"/>
              </a:rPr>
              <a:t># Porter Stemmer</a:t>
            </a:r>
          </a:p>
          <a:p>
            <a:pPr algn="l"/>
            <a:r>
              <a:rPr lang="en-US" sz="2000" b="0" i="0" u="none" strike="noStrike" baseline="0" dirty="0">
                <a:latin typeface="KwbwtqWrptyqChkxsrTheSansMonoConNormal"/>
              </a:rPr>
              <a:t>In [458]: from </a:t>
            </a:r>
            <a:r>
              <a:rPr lang="en-US" sz="2000" b="0" i="0" u="none" strike="noStrike" baseline="0" dirty="0" err="1">
                <a:latin typeface="KwbwtqWrptyqChkxsrTheSansMonoConNormal"/>
              </a:rPr>
              <a:t>nltk.stem</a:t>
            </a:r>
            <a:r>
              <a:rPr lang="en-US" sz="2000" b="0" i="0" u="none" strike="noStrike" baseline="0" dirty="0">
                <a:latin typeface="KwbwtqWrptyqChkxsrTheSansMonoConNormal"/>
              </a:rPr>
              <a:t> import </a:t>
            </a:r>
            <a:r>
              <a:rPr lang="en-US" sz="2000" b="0" i="0" u="none" strike="noStrike" baseline="0" dirty="0" err="1">
                <a:latin typeface="KwbwtqWrptyqChkxsrTheSansMonoConNormal"/>
              </a:rPr>
              <a:t>PorterStemmer</a:t>
            </a:r>
            <a:endParaRPr lang="en-US" sz="2000" b="0" i="0" u="none" strike="noStrike" baseline="0" dirty="0">
              <a:latin typeface="KwbwtqWrptyqChkxsrTheSansMonoConNormal"/>
            </a:endParaRPr>
          </a:p>
          <a:p>
            <a:pPr algn="l"/>
            <a:r>
              <a:rPr lang="en-US" sz="2000" b="0" i="0" u="none" strike="noStrike" baseline="0" dirty="0">
                <a:latin typeface="KwbwtqWrptyqChkxsrTheSansMonoConNormal"/>
              </a:rPr>
              <a:t>...: </a:t>
            </a:r>
            <a:r>
              <a:rPr lang="en-US" sz="2000" b="0" i="0" u="none" strike="noStrike" baseline="0" dirty="0" err="1">
                <a:latin typeface="KwbwtqWrptyqChkxsrTheSansMonoConNormal"/>
              </a:rPr>
              <a:t>ps</a:t>
            </a:r>
            <a:r>
              <a:rPr lang="en-US" sz="2000" b="0" i="0" u="none" strike="noStrike" baseline="0" dirty="0">
                <a:latin typeface="KwbwtqWrptyqChkxsrTheSansMonoConNormal"/>
              </a:rPr>
              <a:t> = </a:t>
            </a:r>
            <a:r>
              <a:rPr lang="en-US" sz="2000" b="0" i="0" u="none" strike="noStrike" baseline="0" dirty="0" err="1">
                <a:latin typeface="KwbwtqWrptyqChkxsrTheSansMonoConNormal"/>
              </a:rPr>
              <a:t>PorterStemmer</a:t>
            </a:r>
            <a:r>
              <a:rPr lang="en-US" sz="2000" b="0" i="0" u="none" strike="noStrike" baseline="0" dirty="0">
                <a:latin typeface="KwbwtqWrptyqChkxsrTheSansMonoConNormal"/>
              </a:rPr>
              <a:t>()</a:t>
            </a:r>
          </a:p>
          <a:p>
            <a:pPr algn="l"/>
            <a:r>
              <a:rPr lang="en-US" sz="2000" b="0" i="0" u="none" strike="noStrike" baseline="0" dirty="0">
                <a:latin typeface="KwbwtqWrptyqChkxsrTheSansMonoConNormal"/>
              </a:rPr>
              <a:t>In [459]: print </a:t>
            </a:r>
            <a:r>
              <a:rPr lang="en-US" sz="2000" b="0" i="0" u="none" strike="noStrike" baseline="0" dirty="0" err="1">
                <a:latin typeface="KwbwtqWrptyqChkxsrTheSansMonoConNormal"/>
              </a:rPr>
              <a:t>ps.stem</a:t>
            </a:r>
            <a:r>
              <a:rPr lang="en-US" sz="2000" b="0" i="0" u="none" strike="noStrike" baseline="0" dirty="0">
                <a:latin typeface="KwbwtqWrptyqChkxsrTheSansMonoConNormal"/>
              </a:rPr>
              <a:t>('jumping'), </a:t>
            </a:r>
            <a:r>
              <a:rPr lang="en-US" sz="2000" b="0" i="0" u="none" strike="noStrike" baseline="0" dirty="0" err="1">
                <a:latin typeface="KwbwtqWrptyqChkxsrTheSansMonoConNormal"/>
              </a:rPr>
              <a:t>ps.stem</a:t>
            </a:r>
            <a:r>
              <a:rPr lang="en-US" sz="2000" b="0" i="0" u="none" strike="noStrike" baseline="0" dirty="0">
                <a:latin typeface="KwbwtqWrptyqChkxsrTheSansMonoConNormal"/>
              </a:rPr>
              <a:t>('jumps'), </a:t>
            </a:r>
            <a:r>
              <a:rPr lang="en-US" sz="2000" b="0" i="0" u="none" strike="noStrike" baseline="0" dirty="0" err="1">
                <a:latin typeface="KwbwtqWrptyqChkxsrTheSansMonoConNormal"/>
              </a:rPr>
              <a:t>ps.stem</a:t>
            </a:r>
            <a:r>
              <a:rPr lang="en-US" sz="2000" b="0" i="0" u="none" strike="noStrike" baseline="0" dirty="0">
                <a:latin typeface="KwbwtqWrptyqChkxsrTheSansMonoConNormal"/>
              </a:rPr>
              <a:t>('jumped')</a:t>
            </a:r>
          </a:p>
          <a:p>
            <a:pPr algn="l"/>
            <a:r>
              <a:rPr lang="en-US" sz="2000" b="0" i="0" u="none" strike="noStrike" baseline="0" dirty="0">
                <a:latin typeface="KwbwtqWrptyqChkxsrTheSansMonoConNormal"/>
              </a:rPr>
              <a:t>jump </a:t>
            </a:r>
            <a:r>
              <a:rPr lang="en-US" sz="2000" b="0" i="0" u="none" strike="noStrike" baseline="0" dirty="0" err="1">
                <a:latin typeface="KwbwtqWrptyqChkxsrTheSansMonoConNormal"/>
              </a:rPr>
              <a:t>jump</a:t>
            </a:r>
            <a:r>
              <a:rPr lang="en-US" sz="2000" b="0" i="0" u="none" strike="noStrike" baseline="0" dirty="0">
                <a:latin typeface="KwbwtqWrptyqChkxsrTheSansMonoConNormal"/>
              </a:rPr>
              <a:t> </a:t>
            </a:r>
            <a:r>
              <a:rPr lang="en-US" sz="2000" b="0" i="0" u="none" strike="noStrike" baseline="0" dirty="0" err="1">
                <a:latin typeface="KwbwtqWrptyqChkxsrTheSansMonoConNormal"/>
              </a:rPr>
              <a:t>jump</a:t>
            </a:r>
            <a:endParaRPr lang="en-US" sz="2000" b="0" i="0" u="none" strike="noStrike" baseline="0" dirty="0">
              <a:latin typeface="KwbwtqWrptyqChkxsrTheSansMonoConNormal"/>
            </a:endParaRPr>
          </a:p>
          <a:p>
            <a:pPr algn="l"/>
            <a:r>
              <a:rPr lang="en-US" sz="2000" b="0" i="0" u="none" strike="noStrike" baseline="0" dirty="0">
                <a:latin typeface="KwbwtqWrptyqChkxsrTheSansMonoConNormal"/>
              </a:rPr>
              <a:t>In [460]: print </a:t>
            </a:r>
            <a:r>
              <a:rPr lang="en-US" sz="2000" b="0" i="0" u="none" strike="noStrike" baseline="0" dirty="0" err="1">
                <a:latin typeface="KwbwtqWrptyqChkxsrTheSansMonoConNormal"/>
              </a:rPr>
              <a:t>ps.stem</a:t>
            </a:r>
            <a:r>
              <a:rPr lang="en-US" sz="2000" b="0" i="0" u="none" strike="noStrike" baseline="0" dirty="0">
                <a:latin typeface="KwbwtqWrptyqChkxsrTheSansMonoConNormal"/>
              </a:rPr>
              <a:t>('lying')</a:t>
            </a:r>
          </a:p>
          <a:p>
            <a:pPr algn="l"/>
            <a:r>
              <a:rPr lang="en-US" sz="2000" b="0" i="0" u="none" strike="noStrike" baseline="0" dirty="0">
                <a:latin typeface="KwbwtqWrptyqChkxsrTheSansMonoConNormal"/>
              </a:rPr>
              <a:t>lie</a:t>
            </a:r>
          </a:p>
          <a:p>
            <a:pPr algn="l"/>
            <a:r>
              <a:rPr lang="en-US" sz="2000" b="0" i="0" u="none" strike="noStrike" baseline="0" dirty="0">
                <a:latin typeface="KwbwtqWrptyqChkxsrTheSansMonoConNormal"/>
              </a:rPr>
              <a:t>In [461]: print </a:t>
            </a:r>
            <a:r>
              <a:rPr lang="en-US" sz="2000" b="0" i="0" u="none" strike="noStrike" baseline="0" dirty="0" err="1">
                <a:latin typeface="KwbwtqWrptyqChkxsrTheSansMonoConNormal"/>
              </a:rPr>
              <a:t>ps.stem</a:t>
            </a:r>
            <a:r>
              <a:rPr lang="en-US" sz="2000" b="0" i="0" u="none" strike="noStrike" baseline="0" dirty="0">
                <a:latin typeface="KwbwtqWrptyqChkxsrTheSansMonoConNormal"/>
              </a:rPr>
              <a:t>('strange')</a:t>
            </a:r>
          </a:p>
          <a:p>
            <a:pPr algn="l"/>
            <a:r>
              <a:rPr lang="en-US" sz="2000" b="0" i="0" u="none" strike="noStrike" baseline="0" dirty="0" err="1">
                <a:latin typeface="KwbwtqWrptyqChkxsrTheSansMonoConNormal"/>
              </a:rPr>
              <a:t>strang</a:t>
            </a:r>
            <a:endParaRPr lang="ru-RU" dirty="0"/>
          </a:p>
          <a:p>
            <a:pPr algn="l"/>
            <a:endParaRPr lang="ru-RU" dirty="0"/>
          </a:p>
        </p:txBody>
      </p:sp>
    </p:spTree>
    <p:extLst>
      <p:ext uri="{BB962C8B-B14F-4D97-AF65-F5344CB8AC3E}">
        <p14:creationId xmlns:p14="http://schemas.microsoft.com/office/powerpoint/2010/main" val="4166855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05CFAC-C216-4476-B196-82EC24587550}"/>
              </a:ext>
            </a:extLst>
          </p:cNvPr>
          <p:cNvSpPr>
            <a:spLocks noGrp="1"/>
          </p:cNvSpPr>
          <p:nvPr>
            <p:ph type="title"/>
          </p:nvPr>
        </p:nvSpPr>
        <p:spPr>
          <a:xfrm>
            <a:off x="1371600" y="457201"/>
            <a:ext cx="9601200" cy="773884"/>
          </a:xfrm>
        </p:spPr>
        <p:txBody>
          <a:bodyPr/>
          <a:lstStyle/>
          <a:p>
            <a:pPr algn="ctr"/>
            <a:r>
              <a:rPr lang="en-US" dirty="0">
                <a:solidFill>
                  <a:srgbClr val="00B050"/>
                </a:solidFill>
              </a:rPr>
              <a:t>Stemmers</a:t>
            </a:r>
            <a:endParaRPr lang="ru-RU" dirty="0">
              <a:solidFill>
                <a:srgbClr val="00B050"/>
              </a:solidFill>
            </a:endParaRPr>
          </a:p>
        </p:txBody>
      </p:sp>
      <p:sp>
        <p:nvSpPr>
          <p:cNvPr id="3" name="Объект 2">
            <a:extLst>
              <a:ext uri="{FF2B5EF4-FFF2-40B4-BE49-F238E27FC236}">
                <a16:creationId xmlns:a16="http://schemas.microsoft.com/office/drawing/2014/main" id="{18E2E09F-A11A-491F-B929-98F4C99F7A43}"/>
              </a:ext>
            </a:extLst>
          </p:cNvPr>
          <p:cNvSpPr>
            <a:spLocks noGrp="1"/>
          </p:cNvSpPr>
          <p:nvPr>
            <p:ph idx="1"/>
          </p:nvPr>
        </p:nvSpPr>
        <p:spPr>
          <a:xfrm>
            <a:off x="1295400" y="1614880"/>
            <a:ext cx="9601200" cy="4634917"/>
          </a:xfrm>
        </p:spPr>
        <p:txBody>
          <a:bodyPr>
            <a:normAutofit lnSpcReduction="10000"/>
          </a:bodyPr>
          <a:lstStyle/>
          <a:p>
            <a:pPr algn="l"/>
            <a:r>
              <a:rPr lang="en-US" sz="1800" b="0" i="0" u="none" strike="noStrike" baseline="0" dirty="0">
                <a:latin typeface="DhyvhmTmdntbJtdmdyUtopiaStd-Regular"/>
              </a:rPr>
              <a:t>The Lancaster stemmer is based on the Lancaster stemming algorithm, also often known as the </a:t>
            </a:r>
            <a:r>
              <a:rPr lang="en-US" sz="1800" b="0" i="0" u="none" strike="noStrike" baseline="0" dirty="0" err="1">
                <a:latin typeface="DhyvhmTmdntbJtdmdyUtopiaStd-Regular"/>
              </a:rPr>
              <a:t>Paice</a:t>
            </a:r>
            <a:r>
              <a:rPr lang="en-US" sz="1800" b="0" i="0" u="none" strike="noStrike" baseline="0" dirty="0">
                <a:latin typeface="DhyvhmTmdntbJtdmdyUtopiaStd-Regular"/>
              </a:rPr>
              <a:t>/Husk stemmer, invented by Chris D. </a:t>
            </a:r>
            <a:r>
              <a:rPr lang="en-US" sz="1800" b="0" i="0" u="none" strike="noStrike" baseline="0" dirty="0" err="1">
                <a:latin typeface="DhyvhmTmdntbJtdmdyUtopiaStd-Regular"/>
              </a:rPr>
              <a:t>Paice</a:t>
            </a:r>
            <a:r>
              <a:rPr lang="en-US" sz="1800" b="0" i="0" u="none" strike="noStrike" baseline="0" dirty="0">
                <a:latin typeface="DhyvhmTmdntbJtdmdyUtopiaStd-Regular"/>
              </a:rPr>
              <a:t>. </a:t>
            </a:r>
          </a:p>
          <a:p>
            <a:pPr algn="l"/>
            <a:r>
              <a:rPr lang="en-US" sz="1800" b="0" i="0" u="none" strike="noStrike" baseline="0" dirty="0">
                <a:latin typeface="DhyvhmTmdntbJtdmdyUtopiaStd-Regular"/>
              </a:rPr>
              <a:t>This stemmer is an iterative stemmer that has over 120 rules specifying specific removal or replacement for affixes to obtain the word stems.</a:t>
            </a:r>
          </a:p>
          <a:p>
            <a:pPr algn="l"/>
            <a:r>
              <a:rPr lang="en-US" sz="1800" b="0" i="0" u="none" strike="noStrike" baseline="0" dirty="0">
                <a:latin typeface="KwbwtqWrptyqChkxsrTheSansMonoConNormal"/>
              </a:rPr>
              <a:t># Lancaster Stemmer</a:t>
            </a:r>
          </a:p>
          <a:p>
            <a:pPr algn="l"/>
            <a:r>
              <a:rPr lang="en-US" sz="1800" b="0" i="0" u="none" strike="noStrike" baseline="0" dirty="0">
                <a:latin typeface="KwbwtqWrptyqChkxsrTheSansMonoConNormal"/>
              </a:rPr>
              <a:t>In [465]: from </a:t>
            </a:r>
            <a:r>
              <a:rPr lang="en-US" sz="1800" b="0" i="0" u="none" strike="noStrike" baseline="0" dirty="0" err="1">
                <a:latin typeface="KwbwtqWrptyqChkxsrTheSansMonoConNormal"/>
              </a:rPr>
              <a:t>nltk.stem</a:t>
            </a:r>
            <a:r>
              <a:rPr lang="en-US" sz="1800" b="0" i="0" u="none" strike="noStrike" baseline="0" dirty="0">
                <a:latin typeface="KwbwtqWrptyqChkxsrTheSansMonoConNormal"/>
              </a:rPr>
              <a:t> import </a:t>
            </a:r>
            <a:r>
              <a:rPr lang="en-US" sz="1800" b="0" i="0" u="none" strike="noStrike" baseline="0" dirty="0" err="1">
                <a:latin typeface="KwbwtqWrptyqChkxsrTheSansMonoConNormal"/>
              </a:rPr>
              <a:t>LancasterStemmer</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 ls = </a:t>
            </a:r>
            <a:r>
              <a:rPr lang="en-US" sz="1800" b="0" i="0" u="none" strike="noStrike" baseline="0" dirty="0" err="1">
                <a:latin typeface="KwbwtqWrptyqChkxsrTheSansMonoConNormal"/>
              </a:rPr>
              <a:t>LancasterStemmer</a:t>
            </a:r>
            <a:r>
              <a:rPr lang="en-US" sz="1800" b="0" i="0" u="none" strike="noStrike" baseline="0" dirty="0">
                <a:latin typeface="KwbwtqWrptyqChkxsrTheSansMonoConNormal"/>
              </a:rPr>
              <a:t>()</a:t>
            </a:r>
          </a:p>
          <a:p>
            <a:pPr algn="l"/>
            <a:r>
              <a:rPr lang="en-US" sz="1800" b="0" i="0" u="none" strike="noStrike" baseline="0" dirty="0">
                <a:latin typeface="KwbwtqWrptyqChkxsrTheSansMonoConNormal"/>
              </a:rPr>
              <a:t>In [466]: print </a:t>
            </a:r>
            <a:r>
              <a:rPr lang="en-US" sz="1800" b="0" i="0" u="none" strike="noStrike" baseline="0" dirty="0" err="1">
                <a:latin typeface="KwbwtqWrptyqChkxsrTheSansMonoConNormal"/>
              </a:rPr>
              <a:t>ls.stem</a:t>
            </a:r>
            <a:r>
              <a:rPr lang="en-US" sz="1800" b="0" i="0" u="none" strike="noStrike" baseline="0" dirty="0">
                <a:latin typeface="KwbwtqWrptyqChkxsrTheSansMonoConNormal"/>
              </a:rPr>
              <a:t>('jumping'), </a:t>
            </a:r>
            <a:r>
              <a:rPr lang="en-US" sz="1800" b="0" i="0" u="none" strike="noStrike" baseline="0" dirty="0" err="1">
                <a:latin typeface="KwbwtqWrptyqChkxsrTheSansMonoConNormal"/>
              </a:rPr>
              <a:t>ls.stem</a:t>
            </a:r>
            <a:r>
              <a:rPr lang="en-US" sz="1800" b="0" i="0" u="none" strike="noStrike" baseline="0" dirty="0">
                <a:latin typeface="KwbwtqWrptyqChkxsrTheSansMonoConNormal"/>
              </a:rPr>
              <a:t>('jumps'), </a:t>
            </a:r>
            <a:r>
              <a:rPr lang="en-US" sz="1800" b="0" i="0" u="none" strike="noStrike" baseline="0" dirty="0" err="1">
                <a:latin typeface="KwbwtqWrptyqChkxsrTheSansMonoConNormal"/>
              </a:rPr>
              <a:t>ls.stem</a:t>
            </a:r>
            <a:r>
              <a:rPr lang="en-US" sz="1800" b="0" i="0" u="none" strike="noStrike" baseline="0" dirty="0">
                <a:latin typeface="KwbwtqWrptyqChkxsrTheSansMonoConNormal"/>
              </a:rPr>
              <a:t>('jumped')</a:t>
            </a:r>
          </a:p>
          <a:p>
            <a:pPr algn="l"/>
            <a:r>
              <a:rPr lang="en-US" sz="1800" b="0" i="0" u="none" strike="noStrike" baseline="0" dirty="0">
                <a:latin typeface="KwbwtqWrptyqChkxsrTheSansMonoConNormal"/>
              </a:rPr>
              <a:t>jump </a:t>
            </a:r>
            <a:r>
              <a:rPr lang="en-US" sz="1800" b="0" i="0" u="none" strike="noStrike" baseline="0" dirty="0" err="1">
                <a:latin typeface="KwbwtqWrptyqChkxsrTheSansMonoConNormal"/>
              </a:rPr>
              <a:t>jump</a:t>
            </a:r>
            <a:r>
              <a:rPr lang="en-US" sz="1800" b="0" i="0" u="none" strike="noStrike" baseline="0" dirty="0">
                <a:latin typeface="KwbwtqWrptyqChkxsrTheSansMonoConNormal"/>
              </a:rPr>
              <a:t> </a:t>
            </a:r>
            <a:r>
              <a:rPr lang="en-US" sz="1800" b="0" i="0" u="none" strike="noStrike" baseline="0" dirty="0" err="1">
                <a:latin typeface="KwbwtqWrptyqChkxsrTheSansMonoConNormal"/>
              </a:rPr>
              <a:t>jump</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In [467]: print </a:t>
            </a:r>
            <a:r>
              <a:rPr lang="en-US" sz="1800" b="0" i="0" u="none" strike="noStrike" baseline="0" dirty="0" err="1">
                <a:latin typeface="KwbwtqWrptyqChkxsrTheSansMonoConNormal"/>
              </a:rPr>
              <a:t>ls.stem</a:t>
            </a:r>
            <a:r>
              <a:rPr lang="en-US" sz="1800" b="0" i="0" u="none" strike="noStrike" baseline="0" dirty="0">
                <a:latin typeface="KwbwtqWrptyqChkxsrTheSansMonoConNormal"/>
              </a:rPr>
              <a:t>('lying')</a:t>
            </a:r>
          </a:p>
          <a:p>
            <a:pPr algn="l"/>
            <a:r>
              <a:rPr lang="en-US" sz="1800" b="0" i="0" u="none" strike="noStrike" baseline="0" dirty="0">
                <a:latin typeface="KwbwtqWrptyqChkxsrTheSansMonoConNormal"/>
              </a:rPr>
              <a:t>lying</a:t>
            </a:r>
          </a:p>
          <a:p>
            <a:pPr algn="l"/>
            <a:r>
              <a:rPr lang="en-US" sz="1800" b="0" i="0" u="none" strike="noStrike" baseline="0" dirty="0">
                <a:latin typeface="KwbwtqWrptyqChkxsrTheSansMonoConNormal"/>
              </a:rPr>
              <a:t>In [468]: print </a:t>
            </a:r>
            <a:r>
              <a:rPr lang="en-US" sz="1800" b="0" i="0" u="none" strike="noStrike" baseline="0" dirty="0" err="1">
                <a:latin typeface="KwbwtqWrptyqChkxsrTheSansMonoConNormal"/>
              </a:rPr>
              <a:t>ls.stem</a:t>
            </a:r>
            <a:r>
              <a:rPr lang="en-US" sz="1800" b="0" i="0" u="none" strike="noStrike" baseline="0" dirty="0">
                <a:latin typeface="KwbwtqWrptyqChkxsrTheSansMonoConNormal"/>
              </a:rPr>
              <a:t>('strange')</a:t>
            </a:r>
          </a:p>
          <a:p>
            <a:pPr algn="l"/>
            <a:r>
              <a:rPr lang="en-US" sz="1800" b="0" i="0" u="none" strike="noStrike" baseline="0" dirty="0">
                <a:latin typeface="KwbwtqWrptyqChkxsrTheSansMonoConNormal"/>
              </a:rPr>
              <a:t>strange</a:t>
            </a:r>
            <a:endParaRPr lang="ru-RU" dirty="0"/>
          </a:p>
        </p:txBody>
      </p:sp>
    </p:spTree>
    <p:extLst>
      <p:ext uri="{BB962C8B-B14F-4D97-AF65-F5344CB8AC3E}">
        <p14:creationId xmlns:p14="http://schemas.microsoft.com/office/powerpoint/2010/main" val="2017901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DEF82D-9DBA-403B-BBE0-ECE8969121A0}"/>
              </a:ext>
            </a:extLst>
          </p:cNvPr>
          <p:cNvSpPr>
            <a:spLocks noGrp="1"/>
          </p:cNvSpPr>
          <p:nvPr>
            <p:ph type="title"/>
          </p:nvPr>
        </p:nvSpPr>
        <p:spPr>
          <a:xfrm>
            <a:off x="1371600" y="397429"/>
            <a:ext cx="9601200" cy="840996"/>
          </a:xfrm>
        </p:spPr>
        <p:txBody>
          <a:bodyPr/>
          <a:lstStyle/>
          <a:p>
            <a:pPr algn="ctr"/>
            <a:r>
              <a:rPr lang="en-US" dirty="0">
                <a:solidFill>
                  <a:srgbClr val="00B050"/>
                </a:solidFill>
              </a:rPr>
              <a:t>Stemmers</a:t>
            </a:r>
            <a:endParaRPr lang="ru-RU" dirty="0">
              <a:solidFill>
                <a:srgbClr val="00B050"/>
              </a:solidFill>
            </a:endParaRPr>
          </a:p>
        </p:txBody>
      </p:sp>
      <p:sp>
        <p:nvSpPr>
          <p:cNvPr id="3" name="Объект 2">
            <a:extLst>
              <a:ext uri="{FF2B5EF4-FFF2-40B4-BE49-F238E27FC236}">
                <a16:creationId xmlns:a16="http://schemas.microsoft.com/office/drawing/2014/main" id="{1CF0E0CB-5BA9-4519-BBD1-B2A25FC63AC4}"/>
              </a:ext>
            </a:extLst>
          </p:cNvPr>
          <p:cNvSpPr>
            <a:spLocks noGrp="1"/>
          </p:cNvSpPr>
          <p:nvPr>
            <p:ph idx="1"/>
          </p:nvPr>
        </p:nvSpPr>
        <p:spPr>
          <a:xfrm>
            <a:off x="1371600" y="1598101"/>
            <a:ext cx="9668312" cy="4862469"/>
          </a:xfrm>
        </p:spPr>
        <p:txBody>
          <a:bodyPr>
            <a:normAutofit fontScale="85000" lnSpcReduction="10000"/>
          </a:bodyPr>
          <a:lstStyle/>
          <a:p>
            <a:pPr algn="l"/>
            <a:r>
              <a:rPr lang="en-US" sz="1800" b="0" i="0" u="none" strike="noStrike" baseline="0" dirty="0">
                <a:latin typeface="DhyvhmTmdntbJtdmdyUtopiaStd-Regular"/>
              </a:rPr>
              <a:t>You can see that the behavior of this stemmer is different from the Porter stemmer.</a:t>
            </a:r>
          </a:p>
          <a:p>
            <a:pPr algn="l"/>
            <a:r>
              <a:rPr lang="en-US" sz="1800" b="0" i="0" u="none" strike="noStrike" baseline="0" dirty="0">
                <a:latin typeface="DhyvhmTmdntbJtdmdyUtopiaStd-Regular"/>
              </a:rPr>
              <a:t>There are several other stemmers, including </a:t>
            </a:r>
            <a:r>
              <a:rPr lang="en-US" sz="1800" b="0" i="0" u="none" strike="noStrike" baseline="0" dirty="0" err="1">
                <a:latin typeface="KwbwtqWrptyqChkxsrTheSansMonoConNormal"/>
              </a:rPr>
              <a:t>RegexpStemmer</a:t>
            </a:r>
            <a:r>
              <a:rPr lang="en-US" sz="1800" b="0" i="0" u="none" strike="noStrike" baseline="0" dirty="0">
                <a:latin typeface="KwbwtqWrptyqChkxsrTheSansMonoConNormal"/>
              </a:rPr>
              <a:t> </a:t>
            </a:r>
            <a:r>
              <a:rPr lang="en-US" sz="1800" b="0" i="0" u="none" strike="noStrike" baseline="0" dirty="0">
                <a:latin typeface="DhyvhmTmdntbJtdmdyUtopiaStd-Regular"/>
              </a:rPr>
              <a:t>, where you can build your own stemmer based on user-defined rules , and </a:t>
            </a:r>
            <a:r>
              <a:rPr lang="en-US" sz="1800" b="0" i="0" u="none" strike="noStrike" baseline="0" dirty="0" err="1">
                <a:latin typeface="KwbwtqWrptyqChkxsrTheSansMonoConNormal"/>
              </a:rPr>
              <a:t>SnowballStemmer</a:t>
            </a:r>
            <a:r>
              <a:rPr lang="en-US" sz="1800" b="0" i="0" u="none" strike="noStrike" baseline="0" dirty="0">
                <a:latin typeface="KwbwtqWrptyqChkxsrTheSansMonoConNormal"/>
              </a:rPr>
              <a:t> </a:t>
            </a:r>
            <a:r>
              <a:rPr lang="en-US" sz="1800" b="0" i="0" u="none" strike="noStrike" baseline="0" dirty="0">
                <a:latin typeface="DhyvhmTmdntbJtdmdyUtopiaStd-Regular"/>
              </a:rPr>
              <a:t>, which supports stemming in 13 different languages besides English.</a:t>
            </a:r>
          </a:p>
          <a:p>
            <a:pPr algn="l"/>
            <a:r>
              <a:rPr lang="en-US" sz="1800" b="0" i="0" u="none" strike="noStrike" baseline="0" dirty="0">
                <a:latin typeface="DhyvhmTmdntbJtdmdyUtopiaStd-Regular"/>
              </a:rPr>
              <a:t>The following code snippet shows some ways of using them for performing stemming. </a:t>
            </a:r>
          </a:p>
          <a:p>
            <a:pPr algn="l"/>
            <a:r>
              <a:rPr lang="en-US" sz="1800" b="0" i="0" u="none" strike="noStrike" baseline="0" dirty="0">
                <a:latin typeface="DhyvhmTmdntbJtdmdyUtopiaStd-Regular"/>
              </a:rPr>
              <a:t>The </a:t>
            </a:r>
            <a:r>
              <a:rPr lang="en-US" sz="1800" b="0" i="0" u="none" strike="noStrike" baseline="0" dirty="0" err="1">
                <a:latin typeface="KwbwtqWrptyqChkxsrTheSansMonoConNormal"/>
              </a:rPr>
              <a:t>RegexpStemmer</a:t>
            </a:r>
            <a:r>
              <a:rPr lang="en-US" sz="1800" b="0" i="0" u="none" strike="noStrike" baseline="0" dirty="0">
                <a:latin typeface="KwbwtqWrptyqChkxsrTheSansMonoConNormal"/>
              </a:rPr>
              <a:t> </a:t>
            </a:r>
            <a:r>
              <a:rPr lang="en-US" sz="1800" b="0" i="0" u="none" strike="noStrike" baseline="0" dirty="0">
                <a:latin typeface="DhyvhmTmdntbJtdmdyUtopiaStd-Regular"/>
              </a:rPr>
              <a:t>uses regular expressions to identify the morphological affixes in words, and any part of the string matching the same is removed:</a:t>
            </a:r>
          </a:p>
          <a:p>
            <a:pPr algn="l"/>
            <a:r>
              <a:rPr lang="en-US" sz="1800" b="0" i="0" u="none" strike="noStrike" baseline="0" dirty="0">
                <a:latin typeface="KwbwtqWrptyqChkxsrTheSansMonoConNormal"/>
              </a:rPr>
              <a:t># Regex based stemmer</a:t>
            </a:r>
          </a:p>
          <a:p>
            <a:pPr algn="l"/>
            <a:r>
              <a:rPr lang="en-US" sz="1800" b="0" i="0" u="none" strike="noStrike" baseline="0" dirty="0">
                <a:latin typeface="KwbwtqWrptyqChkxsrTheSansMonoConNormal"/>
              </a:rPr>
              <a:t>In [471]: from </a:t>
            </a:r>
            <a:r>
              <a:rPr lang="en-US" sz="1800" b="0" i="0" u="none" strike="noStrike" baseline="0" dirty="0" err="1">
                <a:latin typeface="KwbwtqWrptyqChkxsrTheSansMonoConNormal"/>
              </a:rPr>
              <a:t>nltk.stem</a:t>
            </a:r>
            <a:r>
              <a:rPr lang="en-US" sz="1800" b="0" i="0" u="none" strike="noStrike" baseline="0" dirty="0">
                <a:latin typeface="KwbwtqWrptyqChkxsrTheSansMonoConNormal"/>
              </a:rPr>
              <a:t> import </a:t>
            </a:r>
            <a:r>
              <a:rPr lang="en-US" sz="1800" b="0" i="0" u="none" strike="noStrike" baseline="0" dirty="0" err="1">
                <a:latin typeface="KwbwtqWrptyqChkxsrTheSansMonoConNormal"/>
              </a:rPr>
              <a:t>RegexpStemmer</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 </a:t>
            </a:r>
            <a:r>
              <a:rPr lang="en-US" sz="1800" b="0" i="0" u="none" strike="noStrike" baseline="0" dirty="0" err="1">
                <a:latin typeface="KwbwtqWrptyqChkxsrTheSansMonoConNormal"/>
              </a:rPr>
              <a:t>rs</a:t>
            </a:r>
            <a:r>
              <a:rPr lang="en-US" sz="1800" b="0" i="0" u="none" strike="noStrike" baseline="0" dirty="0">
                <a:latin typeface="KwbwtqWrptyqChkxsrTheSansMonoConNormal"/>
              </a:rPr>
              <a:t> = </a:t>
            </a:r>
            <a:r>
              <a:rPr lang="en-US" sz="1800" b="0" i="0" u="none" strike="noStrike" baseline="0" dirty="0" err="1">
                <a:latin typeface="KwbwtqWrptyqChkxsrTheSansMonoConNormal"/>
              </a:rPr>
              <a:t>RegexpStemmer</a:t>
            </a:r>
            <a:r>
              <a:rPr lang="en-US" sz="1800" b="0" i="0" u="none" strike="noStrike" baseline="0" dirty="0">
                <a:latin typeface="KwbwtqWrptyqChkxsrTheSansMonoConNormal"/>
              </a:rPr>
              <a:t>('</a:t>
            </a:r>
            <a:r>
              <a:rPr lang="en-US" sz="1800" b="0" i="0" u="none" strike="noStrike" baseline="0" dirty="0" err="1">
                <a:latin typeface="KwbwtqWrptyqChkxsrTheSansMonoConNormal"/>
              </a:rPr>
              <a:t>ing</a:t>
            </a:r>
            <a:r>
              <a:rPr lang="en-US" sz="1800" b="0" i="0" u="none" strike="noStrike" baseline="0" dirty="0">
                <a:latin typeface="KwbwtqWrptyqChkxsrTheSansMonoConNormal"/>
              </a:rPr>
              <a:t>$|s$|ed$', min=4)</a:t>
            </a:r>
          </a:p>
          <a:p>
            <a:pPr algn="l"/>
            <a:r>
              <a:rPr lang="en-US" sz="1800" b="0" i="0" u="none" strike="noStrike" baseline="0" dirty="0">
                <a:latin typeface="KwbwtqWrptyqChkxsrTheSansMonoConNormal"/>
              </a:rPr>
              <a:t>In [472]: print </a:t>
            </a:r>
            <a:r>
              <a:rPr lang="en-US" sz="1800" b="0" i="0" u="none" strike="noStrike" baseline="0" dirty="0" err="1">
                <a:latin typeface="KwbwtqWrptyqChkxsrTheSansMonoConNormal"/>
              </a:rPr>
              <a:t>rs.stem</a:t>
            </a:r>
            <a:r>
              <a:rPr lang="en-US" sz="1800" b="0" i="0" u="none" strike="noStrike" baseline="0" dirty="0">
                <a:latin typeface="KwbwtqWrptyqChkxsrTheSansMonoConNormal"/>
              </a:rPr>
              <a:t>('jumping'), </a:t>
            </a:r>
            <a:r>
              <a:rPr lang="en-US" sz="1800" b="0" i="0" u="none" strike="noStrike" baseline="0" dirty="0" err="1">
                <a:latin typeface="KwbwtqWrptyqChkxsrTheSansMonoConNormal"/>
              </a:rPr>
              <a:t>rs.stem</a:t>
            </a:r>
            <a:r>
              <a:rPr lang="en-US" sz="1800" b="0" i="0" u="none" strike="noStrike" baseline="0" dirty="0">
                <a:latin typeface="KwbwtqWrptyqChkxsrTheSansMonoConNormal"/>
              </a:rPr>
              <a:t>('jumps'), </a:t>
            </a:r>
            <a:r>
              <a:rPr lang="en-US" sz="1800" b="0" i="0" u="none" strike="noStrike" baseline="0" dirty="0" err="1">
                <a:latin typeface="KwbwtqWrptyqChkxsrTheSansMonoConNormal"/>
              </a:rPr>
              <a:t>rs.stem</a:t>
            </a:r>
            <a:r>
              <a:rPr lang="en-US" sz="1800" b="0" i="0" u="none" strike="noStrike" baseline="0" dirty="0">
                <a:latin typeface="KwbwtqWrptyqChkxsrTheSansMonoConNormal"/>
              </a:rPr>
              <a:t>('jumped')</a:t>
            </a:r>
          </a:p>
          <a:p>
            <a:pPr algn="l"/>
            <a:r>
              <a:rPr lang="en-US" sz="1800" b="0" i="0" u="none" strike="noStrike" baseline="0" dirty="0">
                <a:latin typeface="KwbwtqWrptyqChkxsrTheSansMonoConNormal"/>
              </a:rPr>
              <a:t>jump </a:t>
            </a:r>
            <a:r>
              <a:rPr lang="en-US" sz="1800" b="0" i="0" u="none" strike="noStrike" baseline="0" dirty="0" err="1">
                <a:latin typeface="KwbwtqWrptyqChkxsrTheSansMonoConNormal"/>
              </a:rPr>
              <a:t>jump</a:t>
            </a:r>
            <a:r>
              <a:rPr lang="en-US" sz="1800" b="0" i="0" u="none" strike="noStrike" baseline="0" dirty="0">
                <a:latin typeface="KwbwtqWrptyqChkxsrTheSansMonoConNormal"/>
              </a:rPr>
              <a:t> </a:t>
            </a:r>
            <a:r>
              <a:rPr lang="en-US" sz="1800" b="0" i="0" u="none" strike="noStrike" baseline="0" dirty="0" err="1">
                <a:latin typeface="KwbwtqWrptyqChkxsrTheSansMonoConNormal"/>
              </a:rPr>
              <a:t>jump</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In [473]: print </a:t>
            </a:r>
            <a:r>
              <a:rPr lang="en-US" sz="1800" b="0" i="0" u="none" strike="noStrike" baseline="0" dirty="0" err="1">
                <a:latin typeface="KwbwtqWrptyqChkxsrTheSansMonoConNormal"/>
              </a:rPr>
              <a:t>rs.stem</a:t>
            </a:r>
            <a:r>
              <a:rPr lang="en-US" sz="1800" b="0" i="0" u="none" strike="noStrike" baseline="0" dirty="0">
                <a:latin typeface="KwbwtqWrptyqChkxsrTheSansMonoConNormal"/>
              </a:rPr>
              <a:t>('lying')</a:t>
            </a:r>
          </a:p>
          <a:p>
            <a:pPr algn="l"/>
            <a:r>
              <a:rPr lang="en-US" sz="1800" b="0" i="0" u="none" strike="noStrike" baseline="0" dirty="0" err="1">
                <a:latin typeface="KwbwtqWrptyqChkxsrTheSansMonoConNormal"/>
              </a:rPr>
              <a:t>ly</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In [474]: print </a:t>
            </a:r>
            <a:r>
              <a:rPr lang="en-US" sz="1800" b="0" i="0" u="none" strike="noStrike" baseline="0" dirty="0" err="1">
                <a:latin typeface="KwbwtqWrptyqChkxsrTheSansMonoConNormal"/>
              </a:rPr>
              <a:t>rs.stem</a:t>
            </a:r>
            <a:r>
              <a:rPr lang="en-US" sz="1800" b="0" i="0" u="none" strike="noStrike" baseline="0" dirty="0">
                <a:latin typeface="KwbwtqWrptyqChkxsrTheSansMonoConNormal"/>
              </a:rPr>
              <a:t>('strange')</a:t>
            </a:r>
          </a:p>
          <a:p>
            <a:pPr algn="l"/>
            <a:r>
              <a:rPr lang="en-US" sz="1800" b="0" i="0" u="none" strike="noStrike" baseline="0" dirty="0">
                <a:latin typeface="KwbwtqWrptyqChkxsrTheSansMonoConNormal"/>
              </a:rPr>
              <a:t>strange</a:t>
            </a:r>
            <a:endParaRPr lang="ru-RU" dirty="0"/>
          </a:p>
        </p:txBody>
      </p:sp>
    </p:spTree>
    <p:extLst>
      <p:ext uri="{BB962C8B-B14F-4D97-AF65-F5344CB8AC3E}">
        <p14:creationId xmlns:p14="http://schemas.microsoft.com/office/powerpoint/2010/main" val="26294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395475-199B-4D0B-9843-A32C747DCF31}"/>
              </a:ext>
            </a:extLst>
          </p:cNvPr>
          <p:cNvSpPr>
            <a:spLocks noGrp="1"/>
          </p:cNvSpPr>
          <p:nvPr>
            <p:ph type="title"/>
          </p:nvPr>
        </p:nvSpPr>
        <p:spPr>
          <a:xfrm>
            <a:off x="1371600" y="309345"/>
            <a:ext cx="9601200" cy="748717"/>
          </a:xfrm>
        </p:spPr>
        <p:txBody>
          <a:bodyPr/>
          <a:lstStyle/>
          <a:p>
            <a:pPr algn="ctr"/>
            <a:r>
              <a:rPr lang="en-US" dirty="0">
                <a:solidFill>
                  <a:srgbClr val="00B050"/>
                </a:solidFill>
              </a:rPr>
              <a:t>Stemmers</a:t>
            </a:r>
            <a:endParaRPr lang="ru-RU" dirty="0"/>
          </a:p>
        </p:txBody>
      </p:sp>
      <p:sp>
        <p:nvSpPr>
          <p:cNvPr id="3" name="Объект 2">
            <a:extLst>
              <a:ext uri="{FF2B5EF4-FFF2-40B4-BE49-F238E27FC236}">
                <a16:creationId xmlns:a16="http://schemas.microsoft.com/office/drawing/2014/main" id="{31A865AF-A0E8-47C5-93A7-8CFDDECF8B48}"/>
              </a:ext>
            </a:extLst>
          </p:cNvPr>
          <p:cNvSpPr>
            <a:spLocks noGrp="1"/>
          </p:cNvSpPr>
          <p:nvPr>
            <p:ph idx="1"/>
          </p:nvPr>
        </p:nvSpPr>
        <p:spPr>
          <a:xfrm>
            <a:off x="1312177" y="1338043"/>
            <a:ext cx="10516299" cy="5440262"/>
          </a:xfrm>
        </p:spPr>
        <p:txBody>
          <a:bodyPr>
            <a:normAutofit fontScale="62500" lnSpcReduction="20000"/>
          </a:bodyPr>
          <a:lstStyle/>
          <a:p>
            <a:pPr algn="l"/>
            <a:r>
              <a:rPr lang="en-US" sz="1800" b="0" i="0" u="none" strike="noStrike" baseline="0" dirty="0">
                <a:latin typeface="DhyvhmTmdntbJtdmdyUtopiaStd-Regular"/>
              </a:rPr>
              <a:t>You can see how the stemming results are different from the previous stemmers and are based completely on our custom-defined rules based on regular expressions.</a:t>
            </a:r>
          </a:p>
          <a:p>
            <a:pPr algn="l"/>
            <a:r>
              <a:rPr lang="en-US" sz="1800" b="0" i="0" u="none" strike="noStrike" baseline="0" dirty="0">
                <a:latin typeface="DhyvhmTmdntbJtdmdyUtopiaStd-Regular"/>
              </a:rPr>
              <a:t>The following snippet shows how to use the </a:t>
            </a:r>
            <a:r>
              <a:rPr lang="en-US" sz="1800" b="0" i="0" u="none" strike="noStrike" baseline="0" dirty="0" err="1">
                <a:latin typeface="KwbwtqWrptyqChkxsrTheSansMonoConNormal"/>
              </a:rPr>
              <a:t>SnowballStemmer</a:t>
            </a:r>
            <a:r>
              <a:rPr lang="en-US" sz="1800" b="0" i="0" u="none" strike="noStrike" baseline="0" dirty="0">
                <a:latin typeface="KwbwtqWrptyqChkxsrTheSansMonoConNormal"/>
              </a:rPr>
              <a:t> </a:t>
            </a:r>
            <a:r>
              <a:rPr lang="en-US" sz="1800" b="0" i="0" u="none" strike="noStrike" baseline="0" dirty="0">
                <a:latin typeface="DhyvhmTmdntbJtdmdyUtopiaStd-Regular"/>
              </a:rPr>
              <a:t>to stem words in other languages</a:t>
            </a:r>
          </a:p>
          <a:p>
            <a:pPr algn="l"/>
            <a:r>
              <a:rPr lang="en-US" sz="1800" b="0" i="0" u="none" strike="noStrike" baseline="0" dirty="0">
                <a:latin typeface="KwbwtqWrptyqChkxsrTheSansMonoConNormal"/>
              </a:rPr>
              <a:t># Snowball Stemmer</a:t>
            </a:r>
          </a:p>
          <a:p>
            <a:pPr algn="l"/>
            <a:r>
              <a:rPr lang="en-US" sz="1800" b="0" i="0" u="none" strike="noStrike" baseline="0" dirty="0">
                <a:latin typeface="KwbwtqWrptyqChkxsrTheSansMonoConNormal"/>
              </a:rPr>
              <a:t>In [486]: from </a:t>
            </a:r>
            <a:r>
              <a:rPr lang="en-US" sz="1800" b="0" i="0" u="none" strike="noStrike" baseline="0" dirty="0" err="1">
                <a:latin typeface="KwbwtqWrptyqChkxsrTheSansMonoConNormal"/>
              </a:rPr>
              <a:t>nltk.stem</a:t>
            </a:r>
            <a:r>
              <a:rPr lang="en-US" sz="1800" b="0" i="0" u="none" strike="noStrike" baseline="0" dirty="0">
                <a:latin typeface="KwbwtqWrptyqChkxsrTheSansMonoConNormal"/>
              </a:rPr>
              <a:t> import </a:t>
            </a:r>
            <a:r>
              <a:rPr lang="en-US" sz="1800" b="0" i="0" u="none" strike="noStrike" baseline="0" dirty="0" err="1">
                <a:latin typeface="KwbwtqWrptyqChkxsrTheSansMonoConNormal"/>
              </a:rPr>
              <a:t>SnowballStemmer</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 ss = </a:t>
            </a:r>
            <a:r>
              <a:rPr lang="en-US" sz="1800" b="0" i="0" u="none" strike="noStrike" baseline="0" dirty="0" err="1">
                <a:latin typeface="KwbwtqWrptyqChkxsrTheSansMonoConNormal"/>
              </a:rPr>
              <a:t>SnowballStemmer</a:t>
            </a:r>
            <a:r>
              <a:rPr lang="en-US" sz="1800" b="0" i="0" u="none" strike="noStrike" baseline="0" dirty="0">
                <a:latin typeface="KwbwtqWrptyqChkxsrTheSansMonoConNormal"/>
              </a:rPr>
              <a:t>("</a:t>
            </a:r>
            <a:r>
              <a:rPr lang="en-US" sz="1800" b="0" i="0" u="none" strike="noStrike" baseline="0" dirty="0" err="1">
                <a:latin typeface="KwbwtqWrptyqChkxsrTheSansMonoConNormal"/>
              </a:rPr>
              <a:t>german</a:t>
            </a:r>
            <a:r>
              <a:rPr lang="en-US" sz="1800" b="0" i="0" u="none" strike="noStrike" baseline="0" dirty="0">
                <a:latin typeface="KwbwtqWrptyqChkxsrTheSansMonoConNormal"/>
              </a:rPr>
              <a:t>")</a:t>
            </a:r>
            <a:endParaRPr lang="en-US" sz="1800" dirty="0">
              <a:latin typeface="DhyvhmTmdntbJtdmdyUtopiaStd-Regular"/>
            </a:endParaRPr>
          </a:p>
          <a:p>
            <a:pPr algn="l"/>
            <a:r>
              <a:rPr lang="en-US" sz="1800" b="0" i="0" u="none" strike="noStrike" baseline="0" dirty="0">
                <a:latin typeface="KwbwtqWrptyqChkxsrTheSansMonoConNormal"/>
              </a:rPr>
              <a:t>In [487]: print 'Supported Languages:', </a:t>
            </a:r>
            <a:r>
              <a:rPr lang="en-US" sz="1800" b="0" i="0" u="none" strike="noStrike" baseline="0" dirty="0" err="1">
                <a:latin typeface="KwbwtqWrptyqChkxsrTheSansMonoConNormal"/>
              </a:rPr>
              <a:t>SnowballStemmer.languages</a:t>
            </a:r>
            <a:endParaRPr lang="en-US" sz="1800" b="0" i="0" u="none" strike="noStrike" baseline="0" dirty="0">
              <a:latin typeface="KwbwtqWrptyqChkxsrTheSansMonoConNormal"/>
            </a:endParaRPr>
          </a:p>
          <a:p>
            <a:pPr algn="l"/>
            <a:r>
              <a:rPr lang="en-US" sz="1800" b="0" i="0" u="none" strike="noStrike" baseline="0" dirty="0">
                <a:latin typeface="KwbwtqWrptyqChkxsrTheSansMonoConNormal"/>
              </a:rPr>
              <a:t>Supported Languages: (</a:t>
            </a:r>
            <a:r>
              <a:rPr lang="en-US" sz="1800" b="0" i="0" u="none" strike="noStrike" baseline="0" dirty="0" err="1">
                <a:latin typeface="KwbwtqWrptyqChkxsrTheSansMonoConNormal"/>
              </a:rPr>
              <a:t>u'danish</a:t>
            </a:r>
            <a:r>
              <a:rPr lang="en-US" sz="1800" b="0" i="0" u="none" strike="noStrike" baseline="0" dirty="0">
                <a:latin typeface="KwbwtqWrptyqChkxsrTheSansMonoConNormal"/>
              </a:rPr>
              <a:t>', </a:t>
            </a:r>
            <a:r>
              <a:rPr lang="en-US" sz="1800" b="0" i="0" u="none" strike="noStrike" baseline="0" dirty="0" err="1">
                <a:latin typeface="KwbwtqWrptyqChkxsrTheSansMonoConNormal"/>
              </a:rPr>
              <a:t>u'dutch</a:t>
            </a:r>
            <a:r>
              <a:rPr lang="en-US" sz="1800" b="0" i="0" u="none" strike="noStrike" baseline="0" dirty="0">
                <a:latin typeface="KwbwtqWrptyqChkxsrTheSansMonoConNormal"/>
              </a:rPr>
              <a:t>', </a:t>
            </a:r>
            <a:r>
              <a:rPr lang="en-US" sz="1800" b="0" i="0" u="none" strike="noStrike" baseline="0" dirty="0" err="1">
                <a:latin typeface="KwbwtqWrptyqChkxsrTheSansMonoConNormal"/>
              </a:rPr>
              <a:t>u'english</a:t>
            </a:r>
            <a:r>
              <a:rPr lang="en-US" sz="1800" b="0" i="0" u="none" strike="noStrike" baseline="0" dirty="0">
                <a:latin typeface="KwbwtqWrptyqChkxsrTheSansMonoConNormal"/>
              </a:rPr>
              <a:t>', </a:t>
            </a:r>
            <a:r>
              <a:rPr lang="en-US" sz="1800" b="0" i="0" u="none" strike="noStrike" baseline="0" dirty="0" err="1">
                <a:latin typeface="KwbwtqWrptyqChkxsrTheSansMonoConNormal"/>
              </a:rPr>
              <a:t>u'finnish</a:t>
            </a:r>
            <a:r>
              <a:rPr lang="en-US" sz="1800" b="0" i="0" u="none" strike="noStrike" baseline="0" dirty="0">
                <a:latin typeface="KwbwtqWrptyqChkxsrTheSansMonoConNormal"/>
              </a:rPr>
              <a:t>',</a:t>
            </a:r>
          </a:p>
          <a:p>
            <a:pPr algn="l"/>
            <a:r>
              <a:rPr lang="en-US" sz="1800" b="0" i="0" u="none" strike="noStrike" baseline="0" dirty="0" err="1">
                <a:latin typeface="KwbwtqWrptyqChkxsrTheSansMonoConNormal"/>
              </a:rPr>
              <a:t>u'french</a:t>
            </a:r>
            <a:r>
              <a:rPr lang="en-US" sz="1800" b="0" i="0" u="none" strike="noStrike" baseline="0" dirty="0">
                <a:latin typeface="KwbwtqWrptyqChkxsrTheSansMonoConNormal"/>
              </a:rPr>
              <a:t>', </a:t>
            </a:r>
            <a:r>
              <a:rPr lang="en-US" sz="1800" b="0" i="0" u="none" strike="noStrike" baseline="0" dirty="0" err="1">
                <a:latin typeface="KwbwtqWrptyqChkxsrTheSansMonoConNormal"/>
              </a:rPr>
              <a:t>u'german</a:t>
            </a:r>
            <a:r>
              <a:rPr lang="en-US" sz="1800" b="0" i="0" u="none" strike="noStrike" baseline="0" dirty="0">
                <a:latin typeface="KwbwtqWrptyqChkxsrTheSansMonoConNormal"/>
              </a:rPr>
              <a:t>', </a:t>
            </a:r>
            <a:r>
              <a:rPr lang="en-US" sz="1800" b="0" i="0" u="none" strike="noStrike" baseline="0" dirty="0" err="1">
                <a:latin typeface="KwbwtqWrptyqChkxsrTheSansMonoConNormal"/>
              </a:rPr>
              <a:t>u'hungarian</a:t>
            </a:r>
            <a:r>
              <a:rPr lang="en-US" sz="1800" b="0" i="0" u="none" strike="noStrike" baseline="0" dirty="0">
                <a:latin typeface="KwbwtqWrptyqChkxsrTheSansMonoConNormal"/>
              </a:rPr>
              <a:t>', </a:t>
            </a:r>
            <a:r>
              <a:rPr lang="en-US" sz="1800" b="0" i="0" u="none" strike="noStrike" baseline="0" dirty="0" err="1">
                <a:latin typeface="KwbwtqWrptyqChkxsrTheSansMonoConNormal"/>
              </a:rPr>
              <a:t>u'italian</a:t>
            </a:r>
            <a:r>
              <a:rPr lang="en-US" sz="1800" b="0" i="0" u="none" strike="noStrike" baseline="0" dirty="0">
                <a:latin typeface="KwbwtqWrptyqChkxsrTheSansMonoConNormal"/>
              </a:rPr>
              <a:t>', </a:t>
            </a:r>
            <a:r>
              <a:rPr lang="en-US" sz="1800" b="0" i="0" u="none" strike="noStrike" baseline="0" dirty="0" err="1">
                <a:latin typeface="KwbwtqWrptyqChkxsrTheSansMonoConNormal"/>
              </a:rPr>
              <a:t>u'norwegian</a:t>
            </a:r>
            <a:r>
              <a:rPr lang="en-US" sz="1800" b="0" i="0" u="none" strike="noStrike" baseline="0" dirty="0">
                <a:latin typeface="KwbwtqWrptyqChkxsrTheSansMonoConNormal"/>
              </a:rPr>
              <a:t>', </a:t>
            </a:r>
            <a:r>
              <a:rPr lang="en-US" sz="1800" b="0" i="0" u="none" strike="noStrike" baseline="0" dirty="0" err="1">
                <a:latin typeface="KwbwtqWrptyqChkxsrTheSansMonoConNormal"/>
              </a:rPr>
              <a:t>u'porter</a:t>
            </a:r>
            <a:r>
              <a:rPr lang="en-US" sz="1800" b="0" i="0" u="none" strike="noStrike" baseline="0" dirty="0">
                <a:latin typeface="KwbwtqWrptyqChkxsrTheSansMonoConNormal"/>
              </a:rPr>
              <a:t>',</a:t>
            </a:r>
          </a:p>
          <a:p>
            <a:pPr algn="l"/>
            <a:r>
              <a:rPr lang="en-US" sz="1800" b="0" i="0" u="none" strike="noStrike" baseline="0" dirty="0" err="1">
                <a:latin typeface="KwbwtqWrptyqChkxsrTheSansMonoConNormal"/>
              </a:rPr>
              <a:t>u'portuguese</a:t>
            </a:r>
            <a:r>
              <a:rPr lang="en-US" sz="1800" b="0" i="0" u="none" strike="noStrike" baseline="0" dirty="0">
                <a:latin typeface="KwbwtqWrptyqChkxsrTheSansMonoConNormal"/>
              </a:rPr>
              <a:t>', </a:t>
            </a:r>
            <a:r>
              <a:rPr lang="en-US" sz="1800" b="0" i="0" u="none" strike="noStrike" baseline="0" dirty="0" err="1">
                <a:latin typeface="KwbwtqWrptyqChkxsrTheSansMonoConNormal"/>
              </a:rPr>
              <a:t>u'romanian</a:t>
            </a:r>
            <a:r>
              <a:rPr lang="en-US" sz="1800" b="0" i="0" u="none" strike="noStrike" baseline="0" dirty="0">
                <a:latin typeface="KwbwtqWrptyqChkxsrTheSansMonoConNormal"/>
              </a:rPr>
              <a:t>', </a:t>
            </a:r>
            <a:r>
              <a:rPr lang="en-US" sz="1800" b="0" i="0" u="none" strike="noStrike" baseline="0" dirty="0" err="1">
                <a:latin typeface="KwbwtqWrptyqChkxsrTheSansMonoConNormal"/>
              </a:rPr>
              <a:t>u'russian</a:t>
            </a:r>
            <a:r>
              <a:rPr lang="en-US" sz="1800" b="0" i="0" u="none" strike="noStrike" baseline="0" dirty="0">
                <a:latin typeface="KwbwtqWrptyqChkxsrTheSansMonoConNormal"/>
              </a:rPr>
              <a:t>', </a:t>
            </a:r>
            <a:r>
              <a:rPr lang="en-US" sz="1800" b="0" i="0" u="none" strike="noStrike" baseline="0" dirty="0" err="1">
                <a:latin typeface="KwbwtqWrptyqChkxsrTheSansMonoConNormal"/>
              </a:rPr>
              <a:t>u'spanish</a:t>
            </a:r>
            <a:r>
              <a:rPr lang="en-US" sz="1800" b="0" i="0" u="none" strike="noStrike" baseline="0" dirty="0">
                <a:latin typeface="KwbwtqWrptyqChkxsrTheSansMonoConNormal"/>
              </a:rPr>
              <a:t>', </a:t>
            </a:r>
            <a:r>
              <a:rPr lang="en-US" sz="1800" b="0" i="0" u="none" strike="noStrike" baseline="0" dirty="0" err="1">
                <a:latin typeface="KwbwtqWrptyqChkxsrTheSansMonoConNormal"/>
              </a:rPr>
              <a:t>u'swedish</a:t>
            </a:r>
            <a:r>
              <a:rPr lang="en-US" sz="1800" b="0" i="0" u="none" strike="noStrike" baseline="0" dirty="0">
                <a:latin typeface="KwbwtqWrptyqChkxsrTheSansMonoConNormal"/>
              </a:rPr>
              <a:t>')</a:t>
            </a:r>
            <a:endParaRPr lang="en-US" sz="1800" b="0" i="0" u="none" strike="noStrike" baseline="0" dirty="0">
              <a:latin typeface="DhyvhmTmdntbJtdmdyUtopiaStd-Regular"/>
            </a:endParaRPr>
          </a:p>
          <a:p>
            <a:pPr algn="l"/>
            <a:r>
              <a:rPr lang="en-US" sz="1800" b="0" i="0" u="none" strike="noStrike" baseline="0" dirty="0">
                <a:latin typeface="KwbwtqWrptyqChkxsrTheSansMonoConNormal"/>
              </a:rPr>
              <a:t># stemming on German words</a:t>
            </a:r>
          </a:p>
          <a:p>
            <a:pPr algn="l"/>
            <a:r>
              <a:rPr lang="en-US" sz="1800" b="0" i="0" u="none" strike="noStrike" baseline="0" dirty="0">
                <a:latin typeface="KwbwtqWrptyqChkxsrTheSansMonoConNormal"/>
              </a:rPr>
              <a:t># </a:t>
            </a:r>
            <a:r>
              <a:rPr lang="en-US" sz="1800" b="0" i="0" u="none" strike="noStrike" baseline="0" dirty="0" err="1">
                <a:latin typeface="KwbwtqWrptyqChkxsrTheSansMonoConNormal"/>
              </a:rPr>
              <a:t>autobahnen</a:t>
            </a:r>
            <a:r>
              <a:rPr lang="en-US" sz="1800" b="0" i="0" u="none" strike="noStrike" baseline="0" dirty="0">
                <a:latin typeface="KwbwtqWrptyqChkxsrTheSansMonoConNormal"/>
              </a:rPr>
              <a:t> -&gt; cars</a:t>
            </a:r>
          </a:p>
          <a:p>
            <a:pPr algn="l"/>
            <a:r>
              <a:rPr lang="en-US" sz="1800" b="0" i="0" u="none" strike="noStrike" baseline="0" dirty="0">
                <a:latin typeface="KwbwtqWrptyqChkxsrTheSansMonoConNormal"/>
              </a:rPr>
              <a:t># autobahn -&gt; car</a:t>
            </a:r>
          </a:p>
          <a:p>
            <a:pPr algn="l"/>
            <a:r>
              <a:rPr lang="de-DE" sz="1800" b="0" i="0" u="none" strike="noStrike" baseline="0" dirty="0">
                <a:latin typeface="KwbwtqWrptyqChkxsrTheSansMonoConNormal"/>
              </a:rPr>
              <a:t>In [488]: </a:t>
            </a:r>
            <a:r>
              <a:rPr lang="de-DE" sz="1800" b="0" i="0" u="none" strike="noStrike" baseline="0" dirty="0" err="1">
                <a:latin typeface="KwbwtqWrptyqChkxsrTheSansMonoConNormal"/>
              </a:rPr>
              <a:t>ss.stem</a:t>
            </a:r>
            <a:r>
              <a:rPr lang="de-DE" sz="1800" b="0" i="0" u="none" strike="noStrike" baseline="0" dirty="0">
                <a:latin typeface="KwbwtqWrptyqChkxsrTheSansMonoConNormal"/>
              </a:rPr>
              <a:t>('</a:t>
            </a:r>
            <a:r>
              <a:rPr lang="de-DE" sz="1800" b="0" i="0" u="none" strike="noStrike" baseline="0" dirty="0" err="1">
                <a:latin typeface="KwbwtqWrptyqChkxsrTheSansMonoConNormal"/>
              </a:rPr>
              <a:t>autobahnen</a:t>
            </a:r>
            <a:r>
              <a:rPr lang="de-DE" sz="1800" b="0" i="0" u="none" strike="noStrike" baseline="0" dirty="0">
                <a:latin typeface="KwbwtqWrptyqChkxsrTheSansMonoConNormal"/>
              </a:rPr>
              <a:t>')</a:t>
            </a:r>
          </a:p>
          <a:p>
            <a:pPr algn="l"/>
            <a:r>
              <a:rPr lang="en-US" sz="1800" b="0" i="0" u="none" strike="noStrike" baseline="0" dirty="0">
                <a:latin typeface="KwbwtqWrptyqChkxsrTheSansMonoConNormal"/>
              </a:rPr>
              <a:t>Out[488]: </a:t>
            </a:r>
            <a:r>
              <a:rPr lang="en-US" sz="1800" b="0" i="0" u="none" strike="noStrike" baseline="0" dirty="0" err="1">
                <a:latin typeface="KwbwtqWrptyqChkxsrTheSansMonoConNormal"/>
              </a:rPr>
              <a:t>u'autobahn</a:t>
            </a:r>
            <a:r>
              <a:rPr lang="en-US" sz="1800" b="0" i="0" u="none" strike="noStrike" baseline="0" dirty="0">
                <a:latin typeface="KwbwtqWrptyqChkxsrTheSansMonoConNormal"/>
              </a:rPr>
              <a:t>'</a:t>
            </a:r>
          </a:p>
          <a:p>
            <a:pPr algn="l"/>
            <a:r>
              <a:rPr lang="en-US" sz="1800" b="0" i="0" u="none" strike="noStrike" baseline="0" dirty="0">
                <a:latin typeface="KwbwtqWrptyqChkxsrTheSansMonoConNormal"/>
              </a:rPr>
              <a:t># </a:t>
            </a:r>
            <a:r>
              <a:rPr lang="en-US" sz="1800" b="0" i="0" u="none" strike="noStrike" baseline="0" dirty="0" err="1">
                <a:latin typeface="KwbwtqWrptyqChkxsrTheSansMonoConNormal"/>
              </a:rPr>
              <a:t>springen</a:t>
            </a:r>
            <a:r>
              <a:rPr lang="en-US" sz="1800" b="0" i="0" u="none" strike="noStrike" baseline="0" dirty="0">
                <a:latin typeface="KwbwtqWrptyqChkxsrTheSansMonoConNormal"/>
              </a:rPr>
              <a:t> -&gt; jumping</a:t>
            </a:r>
          </a:p>
          <a:p>
            <a:pPr algn="l"/>
            <a:r>
              <a:rPr lang="en-US" sz="1800" b="0" i="0" u="none" strike="noStrike" baseline="0" dirty="0">
                <a:latin typeface="KwbwtqWrptyqChkxsrTheSansMonoConNormal"/>
              </a:rPr>
              <a:t># spring -&gt; jump</a:t>
            </a:r>
          </a:p>
          <a:p>
            <a:pPr algn="l"/>
            <a:r>
              <a:rPr lang="en-US" sz="1800" b="0" i="0" u="none" strike="noStrike" baseline="0" dirty="0">
                <a:latin typeface="KwbwtqWrptyqChkxsrTheSansMonoConNormal"/>
              </a:rPr>
              <a:t>In [489]: </a:t>
            </a:r>
            <a:r>
              <a:rPr lang="en-US" sz="1800" b="0" i="0" u="none" strike="noStrike" baseline="0" dirty="0" err="1">
                <a:latin typeface="KwbwtqWrptyqChkxsrTheSansMonoConNormal"/>
              </a:rPr>
              <a:t>ss.stem</a:t>
            </a:r>
            <a:r>
              <a:rPr lang="en-US" sz="1800" b="0" i="0" u="none" strike="noStrike" baseline="0" dirty="0">
                <a:latin typeface="KwbwtqWrptyqChkxsrTheSansMonoConNormal"/>
              </a:rPr>
              <a:t>('</a:t>
            </a:r>
            <a:r>
              <a:rPr lang="en-US" sz="1800" b="0" i="0" u="none" strike="noStrike" baseline="0" dirty="0" err="1">
                <a:latin typeface="KwbwtqWrptyqChkxsrTheSansMonoConNormal"/>
              </a:rPr>
              <a:t>springen</a:t>
            </a:r>
            <a:r>
              <a:rPr lang="en-US" sz="1800" b="0" i="0" u="none" strike="noStrike" baseline="0" dirty="0">
                <a:latin typeface="KwbwtqWrptyqChkxsrTheSansMonoConNormal"/>
              </a:rPr>
              <a:t>')</a:t>
            </a:r>
          </a:p>
          <a:p>
            <a:pPr algn="l"/>
            <a:r>
              <a:rPr lang="en-US" sz="1800" b="0" i="0" u="none" strike="noStrike" baseline="0" dirty="0">
                <a:latin typeface="KwbwtqWrptyqChkxsrTheSansMonoConNormal"/>
              </a:rPr>
              <a:t>Out[489]: </a:t>
            </a:r>
            <a:r>
              <a:rPr lang="en-US" sz="1800" b="0" i="0" u="none" strike="noStrike" baseline="0" dirty="0" err="1">
                <a:latin typeface="KwbwtqWrptyqChkxsrTheSansMonoConNormal"/>
              </a:rPr>
              <a:t>u'spring</a:t>
            </a:r>
            <a:r>
              <a:rPr lang="en-US" sz="1800" b="0" i="0" u="none" strike="noStrike" baseline="0" dirty="0">
                <a:latin typeface="KwbwtqWrptyqChkxsrTheSansMonoConNormal"/>
              </a:rPr>
              <a:t>'</a:t>
            </a:r>
            <a:endParaRPr lang="ru-RU" dirty="0"/>
          </a:p>
        </p:txBody>
      </p:sp>
    </p:spTree>
    <p:extLst>
      <p:ext uri="{BB962C8B-B14F-4D97-AF65-F5344CB8AC3E}">
        <p14:creationId xmlns:p14="http://schemas.microsoft.com/office/powerpoint/2010/main" val="2597337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5E808A-1B54-47DD-8DD1-1E99B0FE9B06}"/>
              </a:ext>
            </a:extLst>
          </p:cNvPr>
          <p:cNvSpPr>
            <a:spLocks noGrp="1"/>
          </p:cNvSpPr>
          <p:nvPr>
            <p:ph type="title"/>
          </p:nvPr>
        </p:nvSpPr>
        <p:spPr>
          <a:xfrm>
            <a:off x="1371600" y="408964"/>
            <a:ext cx="9601200" cy="740328"/>
          </a:xfrm>
        </p:spPr>
        <p:txBody>
          <a:bodyPr/>
          <a:lstStyle/>
          <a:p>
            <a:pPr algn="ctr"/>
            <a:r>
              <a:rPr lang="en-US" dirty="0">
                <a:solidFill>
                  <a:srgbClr val="00B050"/>
                </a:solidFill>
              </a:rPr>
              <a:t>Lemmatization</a:t>
            </a:r>
            <a:endParaRPr lang="ru-RU" dirty="0">
              <a:solidFill>
                <a:srgbClr val="00B050"/>
              </a:solidFill>
            </a:endParaRPr>
          </a:p>
        </p:txBody>
      </p:sp>
      <p:sp>
        <p:nvSpPr>
          <p:cNvPr id="3" name="Объект 2">
            <a:extLst>
              <a:ext uri="{FF2B5EF4-FFF2-40B4-BE49-F238E27FC236}">
                <a16:creationId xmlns:a16="http://schemas.microsoft.com/office/drawing/2014/main" id="{242AEAAB-087D-4E7D-BA45-2E5B2BAC269F}"/>
              </a:ext>
            </a:extLst>
          </p:cNvPr>
          <p:cNvSpPr>
            <a:spLocks noGrp="1"/>
          </p:cNvSpPr>
          <p:nvPr>
            <p:ph idx="1"/>
          </p:nvPr>
        </p:nvSpPr>
        <p:spPr>
          <a:xfrm>
            <a:off x="1371600" y="1346432"/>
            <a:ext cx="9785758" cy="4777531"/>
          </a:xfrm>
        </p:spPr>
        <p:txBody>
          <a:bodyPr/>
          <a:lstStyle/>
          <a:p>
            <a:pPr algn="l"/>
            <a:r>
              <a:rPr lang="en-US" sz="1800" b="0" i="0" u="none" strike="noStrike" baseline="0" dirty="0">
                <a:latin typeface="DhyvhmTmdntbJtdmdyUtopiaStd-Regular"/>
              </a:rPr>
              <a:t>The process of </a:t>
            </a:r>
            <a:r>
              <a:rPr lang="en-US" sz="1800" b="0" i="1" u="none" strike="noStrike" baseline="0" dirty="0">
                <a:latin typeface="FptfwhRnrlnlBtpdbvUtopiaStd-Italic"/>
              </a:rPr>
              <a:t>lemmatization </a:t>
            </a:r>
            <a:r>
              <a:rPr lang="en-US" sz="1800" b="0" i="0" u="none" strike="noStrike" baseline="0" dirty="0">
                <a:latin typeface="DhyvhmTmdntbJtdmdyUtopiaStd-Regular"/>
              </a:rPr>
              <a:t>is very similar to stemming—you remove word affixes to get to a base form of the word. </a:t>
            </a:r>
          </a:p>
          <a:p>
            <a:pPr algn="l"/>
            <a:r>
              <a:rPr lang="en-US" sz="1800" b="0" i="0" u="none" strike="noStrike" baseline="0" dirty="0">
                <a:latin typeface="DhyvhmTmdntbJtdmdyUtopiaStd-Regular"/>
              </a:rPr>
              <a:t>In this case, this base form is also known as the </a:t>
            </a:r>
            <a:r>
              <a:rPr lang="en-US" sz="1800" b="0" i="1" u="none" strike="noStrike" baseline="0" dirty="0">
                <a:latin typeface="FptfwhRnrlnlBtpdbvUtopiaStd-Italic"/>
              </a:rPr>
              <a:t>root word </a:t>
            </a:r>
            <a:r>
              <a:rPr lang="en-US" sz="1800" b="0" i="0" u="none" strike="noStrike" baseline="0" dirty="0">
                <a:latin typeface="DhyvhmTmdntbJtdmdyUtopiaStd-Regular"/>
              </a:rPr>
              <a:t>, but not the </a:t>
            </a:r>
            <a:r>
              <a:rPr lang="en-US" sz="1800" b="0" i="1" u="none" strike="noStrike" baseline="0" dirty="0">
                <a:latin typeface="FptfwhRnrlnlBtpdbvUtopiaStd-Italic"/>
              </a:rPr>
              <a:t>root stem </a:t>
            </a:r>
            <a:r>
              <a:rPr lang="en-US" sz="1800" b="0" i="0" u="none" strike="noStrike" baseline="0" dirty="0">
                <a:latin typeface="DhyvhmTmdntbJtdmdyUtopiaStd-Regular"/>
              </a:rPr>
              <a:t>. The difference is that the root stem may not always be a lexicographically correct word; that is, it may not be present in the dictionary. </a:t>
            </a:r>
          </a:p>
          <a:p>
            <a:pPr algn="l"/>
            <a:r>
              <a:rPr lang="en-US" sz="1800" b="0" i="0" u="none" strike="noStrike" baseline="0" dirty="0">
                <a:latin typeface="DhyvhmTmdntbJtdmdyUtopiaStd-Regular"/>
              </a:rPr>
              <a:t>The root word, also known as the </a:t>
            </a:r>
            <a:r>
              <a:rPr lang="en-US" sz="1800" b="0" i="1" u="none" strike="noStrike" baseline="0" dirty="0">
                <a:latin typeface="FptfwhRnrlnlBtpdbvUtopiaStd-Italic"/>
              </a:rPr>
              <a:t>lemma </a:t>
            </a:r>
            <a:r>
              <a:rPr lang="en-US" sz="1800" b="0" i="0" u="none" strike="noStrike" baseline="0" dirty="0">
                <a:latin typeface="DhyvhmTmdntbJtdmdyUtopiaStd-Regular"/>
              </a:rPr>
              <a:t>, will always be present in the dictionary.</a:t>
            </a:r>
          </a:p>
          <a:p>
            <a:pPr algn="l"/>
            <a:r>
              <a:rPr lang="en-US" sz="1800" b="0" i="0" u="none" strike="noStrike" baseline="0" dirty="0">
                <a:latin typeface="DhyvhmTmdntbJtdmdyUtopiaStd-Regular"/>
              </a:rPr>
              <a:t>The lemmatization process is considerably slower than stemming because an additional step is involved where the root form or lemma is formed by removing the affix from the word if and only if the lemma is present in the dictionary.</a:t>
            </a:r>
            <a:endParaRPr lang="ru-RU" dirty="0"/>
          </a:p>
        </p:txBody>
      </p:sp>
    </p:spTree>
    <p:extLst>
      <p:ext uri="{BB962C8B-B14F-4D97-AF65-F5344CB8AC3E}">
        <p14:creationId xmlns:p14="http://schemas.microsoft.com/office/powerpoint/2010/main" val="2083473943"/>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286</TotalTime>
  <Words>1320</Words>
  <Application>Microsoft Office PowerPoint</Application>
  <PresentationFormat>Широкоэкранный</PresentationFormat>
  <Paragraphs>107</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DhyvhmTmdntbJtdmdyUtopiaStd-Regular</vt:lpstr>
      <vt:lpstr>FptfwhRnrlnlBtpdbvUtopiaStd-Italic</vt:lpstr>
      <vt:lpstr>Franklin Gothic Book</vt:lpstr>
      <vt:lpstr>KwbwtqWrptyqChkxsrTheSansMonoConNormal</vt:lpstr>
      <vt:lpstr>Уголки</vt:lpstr>
      <vt:lpstr>The lecture 8</vt:lpstr>
      <vt:lpstr>Stemming</vt:lpstr>
      <vt:lpstr>Word stem and inflections</vt:lpstr>
      <vt:lpstr>Stemmers</vt:lpstr>
      <vt:lpstr>Stemmers</vt:lpstr>
      <vt:lpstr>Stemmers</vt:lpstr>
      <vt:lpstr>Stemmers</vt:lpstr>
      <vt:lpstr>Stemmers</vt:lpstr>
      <vt:lpstr>Lemmatization</vt:lpstr>
      <vt:lpstr>Lemmatization</vt:lpstr>
      <vt:lpstr>Lemmatization</vt:lpstr>
      <vt:lpstr>Lemmatization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Карюкин Владислав</dc:creator>
  <cp:lastModifiedBy>Карюкин Владислав</cp:lastModifiedBy>
  <cp:revision>7</cp:revision>
  <dcterms:created xsi:type="dcterms:W3CDTF">2020-10-14T04:53:00Z</dcterms:created>
  <dcterms:modified xsi:type="dcterms:W3CDTF">2020-10-21T10:37:36Z</dcterms:modified>
</cp:coreProperties>
</file>